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 id="2147483939" r:id="rId2"/>
    <p:sldMasterId id="2147483946" r:id="rId3"/>
  </p:sldMasterIdLst>
  <p:notesMasterIdLst>
    <p:notesMasterId r:id="rId15"/>
  </p:notesMasterIdLst>
  <p:handoutMasterIdLst>
    <p:handoutMasterId r:id="rId16"/>
  </p:handoutMasterIdLst>
  <p:sldIdLst>
    <p:sldId id="583" r:id="rId4"/>
    <p:sldId id="587" r:id="rId5"/>
    <p:sldId id="601" r:id="rId6"/>
    <p:sldId id="602" r:id="rId7"/>
    <p:sldId id="597" r:id="rId8"/>
    <p:sldId id="590" r:id="rId9"/>
    <p:sldId id="592" r:id="rId10"/>
    <p:sldId id="593" r:id="rId11"/>
    <p:sldId id="598" r:id="rId12"/>
    <p:sldId id="599" r:id="rId13"/>
    <p:sldId id="600" r:id="rId14"/>
  </p:sldIdLst>
  <p:sldSz cx="9906000" cy="6858000" type="A4"/>
  <p:notesSz cx="6797675" cy="9874250"/>
  <p:custDataLst>
    <p:tags r:id="rId1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basu" initials="a" lastIdx="1" clrIdx="0"/>
  <p:cmAuthor id="1" name="Meulenbroek" initials="Ron"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1C63"/>
    <a:srgbClr val="FFD777"/>
    <a:srgbClr val="627BAB"/>
    <a:srgbClr val="FFBC1D"/>
    <a:srgbClr val="A2BFAF"/>
    <a:srgbClr val="263147"/>
    <a:srgbClr val="CBD3E3"/>
    <a:srgbClr val="762C7C"/>
    <a:srgbClr val="FFE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76780" autoAdjust="0"/>
  </p:normalViewPr>
  <p:slideViewPr>
    <p:cSldViewPr snapToGrid="0">
      <p:cViewPr>
        <p:scale>
          <a:sx n="70" d="100"/>
          <a:sy n="70" d="100"/>
        </p:scale>
        <p:origin x="-1302" y="-180"/>
      </p:cViewPr>
      <p:guideLst>
        <p:guide orient="horz" pos="960"/>
        <p:guide orient="horz" pos="3909"/>
        <p:guide orient="horz" pos="3810"/>
        <p:guide orient="horz" pos="640"/>
        <p:guide pos="192"/>
        <p:guide pos="6048"/>
        <p:guide pos="3024"/>
        <p:guide pos="3120"/>
        <p:guide pos="3216"/>
        <p:guide pos="2803"/>
        <p:guide pos="34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7" d="100"/>
          <a:sy n="57" d="100"/>
        </p:scale>
        <p:origin x="-2790" y="-96"/>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2012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1014106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8/23/2017</a:t>
            </a:fld>
            <a:endParaRPr lang="en-US"/>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973179826"/>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4.e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8.png"/><Relationship Id="rId4" Type="http://schemas.openxmlformats.org/officeDocument/2006/relationships/tags" Target="../tags/tag49.xml"/><Relationship Id="rId9"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64.xml"/><Relationship Id="rId7"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3.v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media/image8.png"/><Relationship Id="rId4" Type="http://schemas.openxmlformats.org/officeDocument/2006/relationships/tags" Target="../tags/tag65.xml"/><Relationship Id="rId9"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8.png"/><Relationship Id="rId2" Type="http://schemas.openxmlformats.org/officeDocument/2006/relationships/tags" Target="../tags/tag68.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5.png"/><Relationship Id="rId4" Type="http://schemas.openxmlformats.org/officeDocument/2006/relationships/tags" Target="../tags/tag73.xml"/><Relationship Id="rId9"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tags" Target="../tags/tag21.xml"/><Relationship Id="rId11" Type="http://schemas.openxmlformats.org/officeDocument/2006/relationships/image" Target="../media/image1.emf"/><Relationship Id="rId5" Type="http://schemas.openxmlformats.org/officeDocument/2006/relationships/tags" Target="../tags/tag20.xml"/><Relationship Id="rId10" Type="http://schemas.openxmlformats.org/officeDocument/2006/relationships/oleObject" Target="../embeddings/oleObject3.bin"/><Relationship Id="rId4" Type="http://schemas.openxmlformats.org/officeDocument/2006/relationships/tags" Target="../tags/tag19.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0.xml"/><Relationship Id="rId7" Type="http://schemas.openxmlformats.org/officeDocument/2006/relationships/oleObject" Target="../embeddings/oleObject17.bin"/><Relationship Id="rId2" Type="http://schemas.openxmlformats.org/officeDocument/2006/relationships/tags" Target="../tags/tag79.xml"/><Relationship Id="rId1" Type="http://schemas.openxmlformats.org/officeDocument/2006/relationships/vmlDrawing" Target="../drawings/vmlDrawing17.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8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3.xml"/><Relationship Id="rId7" Type="http://schemas.openxmlformats.org/officeDocument/2006/relationships/oleObject" Target="../embeddings/oleObject18.bin"/><Relationship Id="rId2" Type="http://schemas.openxmlformats.org/officeDocument/2006/relationships/tags" Target="../tags/tag82.xml"/><Relationship Id="rId1" Type="http://schemas.openxmlformats.org/officeDocument/2006/relationships/vmlDrawing" Target="../drawings/vmlDrawing18.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034" name="think-cell Slide" r:id="rId11" imgW="360" imgH="360" progId="">
                  <p:embed/>
                </p:oleObj>
              </mc:Choice>
              <mc:Fallback>
                <p:oleObj name="think-cell Slide" r:id="rId11" imgW="360" imgH="360" progId="">
                  <p:embed/>
                  <p:pic>
                    <p:nvPicPr>
                      <p:cNvPr id="0" name="Picture 2"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304800" y="2256613"/>
            <a:ext cx="4235883" cy="2261632"/>
          </a:xfrm>
        </p:spPr>
        <p:txBody>
          <a:bodyPr lIns="0" tIns="33059" rIns="0"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304800" y="4551798"/>
            <a:ext cx="4236430" cy="947750"/>
          </a:xfrm>
        </p:spPr>
        <p:txBody>
          <a:bodyPr lIns="0" tIns="33059" rIns="0"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76809" name="think-cell Slide" r:id="rId4" imgW="360" imgH="360" progId="">
                  <p:embed/>
                </p:oleObj>
              </mc:Choice>
              <mc:Fallback>
                <p:oleObj name="think-cell Slide" r:id="rId4" imgW="360" imgH="360" progId="">
                  <p:embed/>
                  <p:pic>
                    <p:nvPicPr>
                      <p:cNvPr id="0" name="Picture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re et 4 contenus">
    <p:spTree>
      <p:nvGrpSpPr>
        <p:cNvPr id="1" name=""/>
        <p:cNvGrpSpPr/>
        <p:nvPr/>
      </p:nvGrpSpPr>
      <p:grpSpPr>
        <a:xfrm>
          <a:off x="0" y="0"/>
          <a:ext cx="0" cy="0"/>
          <a:chOff x="0" y="0"/>
          <a:chExt cx="0" cy="0"/>
        </a:xfrm>
      </p:grpSpPr>
      <p:sp>
        <p:nvSpPr>
          <p:cNvPr id="2" name="Titre 1"/>
          <p:cNvSpPr>
            <a:spLocks noGrp="1"/>
          </p:cNvSpPr>
          <p:nvPr>
            <p:ph type="title" sz="quarter"/>
          </p:nvPr>
        </p:nvSpPr>
        <p:spPr>
          <a:xfrm>
            <a:off x="1320800" y="228601"/>
            <a:ext cx="8172450" cy="409575"/>
          </a:xfrm>
        </p:spPr>
        <p:txBody>
          <a:bodyPr/>
          <a:lstStyle/>
          <a:p>
            <a:r>
              <a:rPr lang="fr-FR" smtClean="0"/>
              <a:t>Cliquez pour modifier le style du titre</a:t>
            </a:r>
            <a:endParaRPr lang="fr-FR"/>
          </a:p>
        </p:txBody>
      </p:sp>
      <p:sp>
        <p:nvSpPr>
          <p:cNvPr id="3" name="Espace réservé du contenu 2"/>
          <p:cNvSpPr>
            <a:spLocks noGrp="1"/>
          </p:cNvSpPr>
          <p:nvPr>
            <p:ph sz="quarter" idx="1"/>
          </p:nvPr>
        </p:nvSpPr>
        <p:spPr>
          <a:xfrm>
            <a:off x="247650" y="1600200"/>
            <a:ext cx="4664075"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5076825" y="1600200"/>
            <a:ext cx="4664075" cy="21859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247650" y="3938589"/>
            <a:ext cx="4664075"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contenu 5"/>
          <p:cNvSpPr>
            <a:spLocks noGrp="1"/>
          </p:cNvSpPr>
          <p:nvPr>
            <p:ph sz="quarter" idx="4"/>
          </p:nvPr>
        </p:nvSpPr>
        <p:spPr>
          <a:xfrm>
            <a:off x="5076825" y="3938589"/>
            <a:ext cx="4664075" cy="21875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417834"/>
          </a:xfrm>
        </p:spPr>
        <p:txBody>
          <a:bodyPr/>
          <a:lstStyle>
            <a:lvl1pPr>
              <a:defRPr>
                <a:solidFill>
                  <a:schemeClr val="tx2"/>
                </a:solidFill>
              </a:defRPr>
            </a:lvl1pPr>
          </a:lstStyle>
          <a:p>
            <a:r>
              <a:rPr lang="en-US" noProof="0" dirty="0" smtClean="0"/>
              <a:t>Click to edit Master title style</a:t>
            </a:r>
            <a:endParaRPr lang="en-US" noProof="0" dirty="0"/>
          </a:p>
        </p:txBody>
      </p:sp>
      <p:sp>
        <p:nvSpPr>
          <p:cNvPr id="3" name="Espace réservé du contenu 2"/>
          <p:cNvSpPr>
            <a:spLocks noGrp="1"/>
          </p:cNvSpPr>
          <p:nvPr>
            <p:ph idx="1"/>
          </p:nvPr>
        </p:nvSpPr>
        <p:spPr>
          <a:xfrm>
            <a:off x="0" y="1582219"/>
            <a:ext cx="9906000" cy="4787759"/>
          </a:xfr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extLst>
      <p:ext uri="{BB962C8B-B14F-4D97-AF65-F5344CB8AC3E}">
        <p14:creationId xmlns:p14="http://schemas.microsoft.com/office/powerpoint/2010/main" val="1417634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72042" name="think-cell Slide" r:id="rId8" imgW="360" imgH="360" progId="">
                  <p:embed/>
                </p:oleObj>
              </mc:Choice>
              <mc:Fallback>
                <p:oleObj name="think-cell Slide" r:id="rId8" imgW="360" imgH="360" progId="">
                  <p:embed/>
                  <p:pic>
                    <p:nvPicPr>
                      <p:cNvPr id="0" name="Object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781928" y="3258545"/>
            <a:ext cx="3701555"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TM, </a:t>
            </a:r>
            <a:r>
              <a:rPr lang="en-US" sz="1000" dirty="0">
                <a:solidFill>
                  <a:schemeClr val="bg1"/>
                </a:solidFill>
                <a:latin typeface="Arial" pitchFamily="34" charset="0"/>
                <a:cs typeface="Arial" pitchFamily="34" charset="0"/>
              </a:rPr>
              <a:t>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867725" y="3468294"/>
            <a:ext cx="519572" cy="52250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2105" name="think-cell Slide" r:id="rId8" imgW="360" imgH="360" progId="">
                  <p:embed/>
                </p:oleObj>
              </mc:Choice>
              <mc:Fallback>
                <p:oleObj name="think-cell Slide" r:id="rId8" imgW="360" imgH="360" progId="">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781928"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TM, </a:t>
            </a:r>
            <a:r>
              <a:rPr lang="en-US" sz="1000" dirty="0">
                <a:solidFill>
                  <a:schemeClr val="bg1"/>
                </a:solidFill>
                <a:latin typeface="Arial" pitchFamily="34" charset="0"/>
                <a:cs typeface="Arial" pitchFamily="34" charset="0"/>
              </a:rPr>
              <a:t>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867725" y="3468294"/>
            <a:ext cx="519572" cy="52250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1081"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7" cstate="print"/>
          <a:stretch>
            <a:fillRect/>
          </a:stretch>
        </p:blipFill>
        <p:spPr>
          <a:xfrm>
            <a:off x="5035964" y="2791400"/>
            <a:ext cx="519572" cy="52250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417834"/>
          </a:xfrm>
          <a:prstGeom prst="rect">
            <a:avLst/>
          </a:prstGeom>
        </p:spPr>
        <p:txBody>
          <a:bodyPr/>
          <a:lstStyle>
            <a:lvl1pPr>
              <a:defRPr>
                <a:solidFill>
                  <a:schemeClr val="tx2"/>
                </a:solidFill>
              </a:defRPr>
            </a:lvl1pPr>
          </a:lstStyle>
          <a:p>
            <a:r>
              <a:rPr lang="en-US" noProof="0" dirty="0" smtClean="0"/>
              <a:t>Click to edit Master title style</a:t>
            </a:r>
            <a:endParaRPr lang="en-US" noProof="0" dirty="0"/>
          </a:p>
        </p:txBody>
      </p:sp>
      <p:sp>
        <p:nvSpPr>
          <p:cNvPr id="3" name="Espace réservé du contenu 2"/>
          <p:cNvSpPr>
            <a:spLocks noGrp="1"/>
          </p:cNvSpPr>
          <p:nvPr>
            <p:ph idx="1"/>
          </p:nvPr>
        </p:nvSpPr>
        <p:spPr>
          <a:xfrm>
            <a:off x="0" y="1582219"/>
            <a:ext cx="9906000" cy="4787759"/>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Rectangle 19"/>
          <p:cNvSpPr>
            <a:spLocks noGrp="1" noChangeArrowheads="1"/>
          </p:cNvSpPr>
          <p:nvPr>
            <p:ph type="sldNum" sz="quarter" idx="10"/>
          </p:nvPr>
        </p:nvSpPr>
        <p:spPr>
          <a:xfrm>
            <a:off x="9647238" y="6732588"/>
            <a:ext cx="252412" cy="104775"/>
          </a:xfrm>
          <a:prstGeom prst="rect">
            <a:avLst/>
          </a:prstGeom>
        </p:spPr>
        <p:txBody>
          <a:bodyPr/>
          <a:lstStyle>
            <a:lvl1pPr algn="r" eaLnBrk="0" hangingPunct="0">
              <a:lnSpc>
                <a:spcPct val="85000"/>
              </a:lnSpc>
              <a:defRPr sz="800" b="0">
                <a:solidFill>
                  <a:srgbClr val="000000"/>
                </a:solidFill>
                <a:latin typeface="Arial" charset="0"/>
                <a:cs typeface="Arial" charset="0"/>
              </a:defRPr>
            </a:lvl1pPr>
          </a:lstStyle>
          <a:p>
            <a:pPr>
              <a:defRPr/>
            </a:pPr>
            <a:fld id="{516562A6-FFA4-4ACD-B8C3-9D88E739E446}" type="slidenum">
              <a:rPr lang="en-US"/>
              <a:pPr>
                <a:defRPr/>
              </a:pPr>
              <a:t>‹#›</a:t>
            </a:fld>
            <a:endParaRPr lang="en-US" dirty="0"/>
          </a:p>
        </p:txBody>
      </p:sp>
      <p:sp>
        <p:nvSpPr>
          <p:cNvPr id="5" name="Date Placeholder 4"/>
          <p:cNvSpPr>
            <a:spLocks noGrp="1" noChangeArrowheads="1"/>
          </p:cNvSpPr>
          <p:nvPr>
            <p:ph type="dt" sz="half" idx="11"/>
          </p:nvPr>
        </p:nvSpPr>
        <p:spPr>
          <a:xfrm>
            <a:off x="6788150" y="6692900"/>
            <a:ext cx="2879725" cy="165100"/>
          </a:xfrm>
          <a:prstGeom prst="rect">
            <a:avLst/>
          </a:prstGeom>
        </p:spPr>
        <p:txBody>
          <a:bodyPr/>
          <a:lstStyle>
            <a:lvl1pPr algn="r" eaLnBrk="0" hangingPunct="0">
              <a:lnSpc>
                <a:spcPct val="85000"/>
              </a:lnSpc>
              <a:defRPr sz="600">
                <a:solidFill>
                  <a:schemeClr val="tx1"/>
                </a:solidFill>
              </a:defRPr>
            </a:lvl1pPr>
          </a:lstStyle>
          <a:p>
            <a:pPr>
              <a:defRPr/>
            </a:pPr>
            <a:r>
              <a:rPr lang="en-US" dirty="0" smtClean="0"/>
              <a:t>© 2012 Capgemini. All rights reserved.</a:t>
            </a:r>
            <a:endParaRPr lang="en-US" dirty="0"/>
          </a:p>
        </p:txBody>
      </p:sp>
    </p:spTree>
    <p:extLst>
      <p:ext uri="{BB962C8B-B14F-4D97-AF65-F5344CB8AC3E}">
        <p14:creationId xmlns:p14="http://schemas.microsoft.com/office/powerpoint/2010/main" val="1417634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906000" cy="5533901"/>
          </a:xfrm>
          <a:prstGeom prst="rect">
            <a:avLst/>
          </a:prstGeom>
        </p:spPr>
      </p:pic>
      <p:sp>
        <p:nvSpPr>
          <p:cNvPr id="18" name="Rectangle 17"/>
          <p:cNvSpPr/>
          <p:nvPr userDrawn="1">
            <p:custDataLst>
              <p:tags r:id="rId1"/>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2"/>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4"/>
            </p:custDataLst>
          </p:nvPr>
        </p:nvSpPr>
        <p:spPr>
          <a:xfrm>
            <a:off x="304800" y="2256613"/>
            <a:ext cx="4235883" cy="2261632"/>
          </a:xfrm>
          <a:prstGeom prst="rect">
            <a:avLst/>
          </a:prstGeom>
        </p:spPr>
        <p:txBody>
          <a:bodyPr lIns="0" tIns="33059" rIns="0"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304800" y="4551798"/>
            <a:ext cx="4236430" cy="947750"/>
          </a:xfrm>
          <a:prstGeom prst="rect">
            <a:avLst/>
          </a:prstGeom>
        </p:spPr>
        <p:txBody>
          <a:bodyPr lIns="0" tIns="33059" rIns="0"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7946" name="think-cell Slide" r:id="rId5" imgW="360" imgH="360" progId="">
                  <p:embed/>
                </p:oleObj>
              </mc:Choice>
              <mc:Fallback>
                <p:oleObj name="think-cell Slide" r:id="rId5" imgW="360" imgH="360" progId="">
                  <p:embed/>
                  <p:pic>
                    <p:nvPicPr>
                      <p:cNvPr id="0"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304800" y="0"/>
            <a:ext cx="9296400" cy="1002135"/>
          </a:xfrm>
          <a:prstGeom prst="rect">
            <a:avLst/>
          </a:prstGeom>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5" name="Picture 14" descr="Taj Mills stretched.jpg"/>
          <p:cNvPicPr>
            <a:picLocks noChangeAspect="1"/>
          </p:cNvPicPr>
          <p:nvPr userDrawn="1"/>
        </p:nvPicPr>
        <p:blipFill>
          <a:blip r:embed="rId9" cstate="print"/>
          <a:stretch>
            <a:fillRect/>
          </a:stretch>
        </p:blipFill>
        <p:spPr>
          <a:xfrm>
            <a:off x="0" y="1558150"/>
            <a:ext cx="9906000" cy="4806244"/>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290" name="think-cell Slide" r:id="rId10" imgW="360" imgH="360" progId="">
                  <p:embed/>
                </p:oleObj>
              </mc:Choice>
              <mc:Fallback>
                <p:oleObj name="think-cell Slide" r:id="rId10" imgW="360" imgH="360" progId="">
                  <p:embed/>
                  <p:pic>
                    <p:nvPicPr>
                      <p:cNvPr id="0" name="Picture 2"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1296536" y="3947777"/>
            <a:ext cx="8609463" cy="897184"/>
          </a:xfrm>
        </p:spPr>
        <p:txBody>
          <a:bodyPr vert="horz" lIns="36000" tIns="36000" rIns="360000" bIns="36000" rtlCol="0" anchor="ctr">
            <a:noAutofit/>
          </a:bodyPr>
          <a:lstStyle>
            <a:lvl1pPr algn="l" defTabSz="995690" rtl="0" eaLnBrk="1" latinLnBrk="0" hangingPunct="1">
              <a:spcBef>
                <a:spcPct val="0"/>
              </a:spcBef>
              <a:buNone/>
              <a:defRPr lang="en-US" sz="3600" b="1" kern="1200" dirty="0">
                <a:solidFill>
                  <a:schemeClr val="accent5">
                    <a:lumMod val="20000"/>
                    <a:lumOff val="80000"/>
                  </a:schemeClr>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1266914" y="5674399"/>
            <a:ext cx="5240801" cy="1190423"/>
          </a:xfrm>
        </p:spPr>
        <p:txBody>
          <a:bodyPr vert="horz" lIns="36000" tIns="36000" rIns="360000" bIns="36000" rtlCol="0">
            <a:noAutofit/>
          </a:bodyPr>
          <a:lstStyle>
            <a:lvl1pPr marL="0" indent="0" algn="l" defTabSz="995690" rtl="0" eaLnBrk="1" latinLnBrk="0" hangingPunct="1">
              <a:spcBef>
                <a:spcPts val="0"/>
              </a:spcBef>
              <a:buFontTx/>
              <a:buNone/>
              <a:defRPr lang="fr-FR" sz="2400" b="1" kern="1200" baseline="0" smtClean="0">
                <a:solidFill>
                  <a:schemeClr val="accent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559568"/>
            <a:ext cx="9908053" cy="197892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2" cstate="email"/>
          <a:srcRect/>
          <a:stretch>
            <a:fillRect/>
          </a:stretch>
        </p:blipFill>
        <p:spPr bwMode="auto">
          <a:xfrm>
            <a:off x="347738" y="573207"/>
            <a:ext cx="3581688" cy="829109"/>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2" name="TextBox 11"/>
          <p:cNvSpPr txBox="1"/>
          <p:nvPr userDrawn="1"/>
        </p:nvSpPr>
        <p:spPr>
          <a:xfrm>
            <a:off x="6676645" y="6454687"/>
            <a:ext cx="2929072" cy="369332"/>
          </a:xfrm>
          <a:prstGeom prst="rect">
            <a:avLst/>
          </a:prstGeom>
          <a:noFill/>
        </p:spPr>
        <p:txBody>
          <a:bodyPr wrap="none" rtlCol="0">
            <a:spAutoFit/>
          </a:bodyPr>
          <a:lstStyle/>
          <a:p>
            <a:pPr algn="r"/>
            <a:r>
              <a:rPr lang="en-US" sz="1800" b="1" dirty="0" smtClean="0">
                <a:solidFill>
                  <a:schemeClr val="accent5">
                    <a:lumMod val="75000"/>
                  </a:schemeClr>
                </a:solidFill>
                <a:effectLst>
                  <a:outerShdw blurRad="38100" dist="38100" dir="2700000" algn="tl">
                    <a:srgbClr val="000000">
                      <a:alpha val="43137"/>
                    </a:srgbClr>
                  </a:outerShdw>
                </a:effectLst>
              </a:rPr>
              <a:t>Delivering Value for Less</a:t>
            </a:r>
          </a:p>
        </p:txBody>
      </p:sp>
      <p:sp>
        <p:nvSpPr>
          <p:cNvPr id="13" name="TextBox 12"/>
          <p:cNvSpPr txBox="1"/>
          <p:nvPr userDrawn="1"/>
        </p:nvSpPr>
        <p:spPr>
          <a:xfrm>
            <a:off x="4618454" y="773604"/>
            <a:ext cx="4987263" cy="523220"/>
          </a:xfrm>
          <a:prstGeom prst="rect">
            <a:avLst/>
          </a:prstGeom>
          <a:noFill/>
        </p:spPr>
        <p:txBody>
          <a:bodyPr wrap="none" rtlCol="0">
            <a:spAutoFit/>
          </a:bodyPr>
          <a:lstStyle/>
          <a:p>
            <a:pPr marL="0" algn="r" defTabSz="957756" rtl="0" eaLnBrk="1" latinLnBrk="0" hangingPunct="1"/>
            <a:r>
              <a:rPr lang="en-US" sz="28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A</a:t>
            </a:r>
            <a:r>
              <a:rPr lang="en-US" sz="20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cceleration </a:t>
            </a:r>
            <a:r>
              <a:rPr lang="en-US" sz="28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C</a:t>
            </a:r>
            <a:r>
              <a:rPr lang="en-US" sz="20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enter for </a:t>
            </a:r>
            <a:r>
              <a:rPr lang="en-US" sz="28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E</a:t>
            </a:r>
            <a:r>
              <a:rPr lang="en-US" sz="2000" b="1" kern="1200" dirty="0" smtClean="0">
                <a:solidFill>
                  <a:schemeClr val="accent5">
                    <a:lumMod val="75000"/>
                  </a:schemeClr>
                </a:solidFill>
                <a:effectLst>
                  <a:outerShdw blurRad="38100" dist="38100" dir="2700000" algn="tl">
                    <a:srgbClr val="000000">
                      <a:alpha val="43137"/>
                    </a:srgbClr>
                  </a:outerShdw>
                </a:effectLst>
                <a:latin typeface="+mn-lt"/>
                <a:ea typeface="+mn-ea"/>
                <a:cs typeface="+mn-cs"/>
              </a:rPr>
              <a:t>ngagements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8" name="Picture 7" descr="Taj Mills stretched.jpg"/>
          <p:cNvPicPr>
            <a:picLocks noChangeAspect="1"/>
          </p:cNvPicPr>
          <p:nvPr userDrawn="1"/>
        </p:nvPicPr>
        <p:blipFill>
          <a:blip r:embed="rId6" cstate="print"/>
          <a:stretch>
            <a:fillRect/>
          </a:stretch>
        </p:blipFill>
        <p:spPr>
          <a:xfrm>
            <a:off x="0" y="2278"/>
            <a:ext cx="9906000" cy="480624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8009"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304800" y="4800600"/>
            <a:ext cx="9296400" cy="1676400"/>
          </a:xfrm>
          <a:prstGeom prst="rect">
            <a:avLst/>
          </a:prstGeom>
        </p:spPr>
        <p:txBody>
          <a:bodyPr vert="horz" lIns="73152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7" name="Picture 6" descr="Taj Mills stretched.jpg"/>
          <p:cNvPicPr>
            <a:picLocks noChangeAspect="1"/>
          </p:cNvPicPr>
          <p:nvPr userDrawn="1"/>
        </p:nvPicPr>
        <p:blipFill>
          <a:blip r:embed="rId6" cstate="print"/>
          <a:stretch>
            <a:fillRect/>
          </a:stretch>
        </p:blipFill>
        <p:spPr>
          <a:xfrm>
            <a:off x="0" y="2063126"/>
            <a:ext cx="9906000" cy="480624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6985"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053" y="6824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304800" y="832190"/>
            <a:ext cx="9296400" cy="1530010"/>
          </a:xfrm>
          <a:prstGeom prst="rect">
            <a:avLst/>
          </a:prstGeom>
        </p:spPr>
        <p:txBody>
          <a:bodyPr lIns="731520" tIns="0" rIns="33059" bIns="33059" anchor="t"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0841" name="think-cell Slide" r:id="rId8" imgW="360" imgH="360" progId="">
                  <p:embed/>
                </p:oleObj>
              </mc:Choice>
              <mc:Fallback>
                <p:oleObj name="think-cell Slide" r:id="rId8" imgW="360" imgH="360" progId="">
                  <p:embed/>
                  <p:pic>
                    <p:nvPicPr>
                      <p:cNvPr id="0" name="Picture 1"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04800" y="1524000"/>
            <a:ext cx="6807651" cy="2950251"/>
          </a:xfrm>
        </p:spPr>
        <p:txBody>
          <a:bodyPr/>
          <a:lstStyle/>
          <a:p>
            <a:pPr lvl="0"/>
            <a:r>
              <a:rPr lang="en-US" noProof="0" dirty="0" smtClean="0"/>
              <a:t>Click to edit Master text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8794" name="think-cell Slide" r:id="rId6" imgW="360" imgH="360" progId="">
                  <p:embed/>
                </p:oleObj>
              </mc:Choice>
              <mc:Fallback>
                <p:oleObj name="think-cell Slide" r:id="rId6" imgW="360" imgH="36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04800" y="1524000"/>
            <a:ext cx="9296400"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9818"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04800" y="2209799"/>
            <a:ext cx="9296400" cy="3990975"/>
          </a:xfrm>
        </p:spPr>
        <p:txBody>
          <a:bodyPr/>
          <a:lstStyle>
            <a:lvl1pPr>
              <a:defRPr sz="2000" b="0"/>
            </a:lvl1pPr>
            <a:lvl2pPr>
              <a:defRPr sz="1800"/>
            </a:lvl2pPr>
            <a:lvl3pPr>
              <a:defRPr sz="16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04801" y="1524000"/>
            <a:ext cx="9296400" cy="685800"/>
          </a:xfrm>
        </p:spPr>
        <p:txBody>
          <a:bodyPr/>
          <a:lstStyle>
            <a:lvl1pPr marL="0" indent="0">
              <a:buNone/>
              <a:defRPr sz="2400"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913" name="think-cell Slide" r:id="rId7" imgW="360" imgH="360" progId="">
                  <p:embed/>
                </p:oleObj>
              </mc:Choice>
              <mc:Fallback>
                <p:oleObj name="think-cell Slide" r:id="rId7" imgW="360" imgH="360" progId="">
                  <p:embed/>
                  <p:pic>
                    <p:nvPicPr>
                      <p:cNvPr id="0" name="Picture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8462" y="1524000"/>
            <a:ext cx="4502138" cy="4715504"/>
          </a:xfrm>
        </p:spPr>
        <p:txBody>
          <a:bodyPr/>
          <a:lstStyle>
            <a:lvl1pPr>
              <a:defRPr/>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105400" y="1524000"/>
            <a:ext cx="4495800" cy="4725584"/>
          </a:xfrm>
        </p:spPr>
        <p:txBody>
          <a:bodyPr/>
          <a:lstStyle>
            <a:lvl1pPr>
              <a:defRPr/>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889" name="think-cell Slide" r:id="rId9" imgW="360" imgH="360" progId="">
                  <p:embed/>
                </p:oleObj>
              </mc:Choice>
              <mc:Fallback>
                <p:oleObj name="think-cell Slide" r:id="rId9" imgW="360" imgH="360" progId="">
                  <p:embed/>
                  <p:pic>
                    <p:nvPicPr>
                      <p:cNvPr id="0" name="Picture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8462" y="2209800"/>
            <a:ext cx="4502138" cy="4041990"/>
          </a:xfrm>
        </p:spPr>
        <p:txBody>
          <a:bodyPr/>
          <a:lstStyle>
            <a:lvl1pPr>
              <a:defRPr sz="1800"/>
            </a:lvl1pPr>
            <a:lvl2pPr>
              <a:defRPr sz="1700"/>
            </a:lvl2pPr>
            <a:lvl3pPr>
              <a:defRPr sz="1500"/>
            </a:lvl3pPr>
            <a:lvl4pPr>
              <a:defRPr sz="13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105400" y="2209800"/>
            <a:ext cx="4495800" cy="4050630"/>
          </a:xfrm>
        </p:spPr>
        <p:txBody>
          <a:bodyPr/>
          <a:lstStyle>
            <a:lvl1pPr>
              <a:defRPr sz="1800"/>
            </a:lvl1pPr>
            <a:lvl2pPr>
              <a:defRPr sz="1700"/>
            </a:lvl2pPr>
            <a:lvl3pPr>
              <a:defRPr sz="1500"/>
            </a:lvl3pPr>
            <a:lvl4pPr>
              <a:defRPr sz="13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8462" y="1524000"/>
            <a:ext cx="4502138" cy="685800"/>
          </a:xfrm>
        </p:spPr>
        <p:txBody>
          <a:bodyPr vert="horz" lIns="0" tIns="0" rIns="33059" bIns="0" rtlCol="0">
            <a:noAutofit/>
          </a:bodyPr>
          <a:lstStyle>
            <a:lvl1pPr algn="ctr">
              <a:buNone/>
              <a:defRPr lang="en-US" sz="2400" b="1" kern="1200" noProof="0" dirty="0" smtClean="0">
                <a:solidFill>
                  <a:schemeClr val="accent2"/>
                </a:solidFill>
                <a:latin typeface="+mn-lt"/>
                <a:ea typeface="+mn-ea"/>
                <a:cs typeface="+mn-cs"/>
              </a:defRPr>
            </a:lvl1pPr>
            <a:lvl5pPr>
              <a:buNone/>
              <a:defRPr/>
            </a:lvl5pPr>
          </a:lstStyle>
          <a:p>
            <a:pPr marL="0" lvl="0" indent="0" algn="l" defTabSz="914342" rtl="0" eaLnBrk="1" latinLnBrk="0" hangingPunct="1">
              <a:spcBef>
                <a:spcPts val="1200"/>
              </a:spcBef>
              <a:buClr>
                <a:schemeClr val="accent5"/>
              </a:buClr>
              <a:buFont typeface="Wingdings" pitchFamily="2" charset="2"/>
              <a:buNone/>
            </a:pPr>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105400" y="1524000"/>
            <a:ext cx="4495800" cy="685800"/>
          </a:xfrm>
        </p:spPr>
        <p:txBody>
          <a:bodyPr vert="horz" lIns="0" tIns="0" rIns="33059" bIns="0" rtlCol="0">
            <a:noAutofit/>
          </a:bodyPr>
          <a:lstStyle>
            <a:lvl1pPr algn="ctr">
              <a:buNone/>
              <a:defRPr lang="en-US" sz="2400" b="1" kern="1200" noProof="0" dirty="0" smtClean="0">
                <a:solidFill>
                  <a:schemeClr val="accent2"/>
                </a:solidFill>
                <a:latin typeface="+mn-lt"/>
                <a:ea typeface="+mn-ea"/>
                <a:cs typeface="+mn-cs"/>
              </a:defRPr>
            </a:lvl1pPr>
          </a:lstStyle>
          <a:p>
            <a:pPr marL="0" lvl="0" indent="0" algn="l" defTabSz="914342" rtl="0" eaLnBrk="1" latinLnBrk="0" hangingPunct="1">
              <a:spcBef>
                <a:spcPts val="1200"/>
              </a:spcBef>
              <a:buClr>
                <a:schemeClr val="accent5"/>
              </a:buClr>
              <a:buFont typeface="Wingdings" pitchFamily="2" charset="2"/>
              <a:buNone/>
            </a:pPr>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37533"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865" name="think-cell Slide" r:id="rId5" imgW="360" imgH="360" progId="">
                  <p:embed/>
                </p:oleObj>
              </mc:Choice>
              <mc:Fallback>
                <p:oleObj name="think-cell Slide" r:id="rId5" imgW="360" imgH="360" progId="">
                  <p:embed/>
                  <p:pic>
                    <p:nvPicPr>
                      <p:cNvPr id="0" name="Picture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image" Target="../media/image11.png"/><Relationship Id="rId3" Type="http://schemas.openxmlformats.org/officeDocument/2006/relationships/slideLayout" Target="../slideLayouts/slideLayout17.xml"/><Relationship Id="rId21" Type="http://schemas.openxmlformats.org/officeDocument/2006/relationships/image" Target="../media/image9.tiff"/><Relationship Id="rId7" Type="http://schemas.openxmlformats.org/officeDocument/2006/relationships/vmlDrawing" Target="../drawings/vmlDrawing12.v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hyperlink" Target="http://www.linkedin.com/company/capgemini" TargetMode="External"/><Relationship Id="rId2" Type="http://schemas.openxmlformats.org/officeDocument/2006/relationships/slideLayout" Target="../slideLayouts/slideLayout16.xml"/><Relationship Id="rId16" Type="http://schemas.openxmlformats.org/officeDocument/2006/relationships/tags" Target="../tags/tag60.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slideLayout" Target="../slideLayouts/slideLayout15.xml"/><Relationship Id="rId6" Type="http://schemas.openxmlformats.org/officeDocument/2006/relationships/theme" Target="../theme/theme2.xml"/><Relationship Id="rId11" Type="http://schemas.openxmlformats.org/officeDocument/2006/relationships/tags" Target="../tags/tag55.xml"/><Relationship Id="rId24" Type="http://schemas.openxmlformats.org/officeDocument/2006/relationships/image" Target="../media/image10.png"/><Relationship Id="rId32" Type="http://schemas.openxmlformats.org/officeDocument/2006/relationships/image" Target="../media/image14.gif"/><Relationship Id="rId5" Type="http://schemas.openxmlformats.org/officeDocument/2006/relationships/slideLayout" Target="../slideLayouts/slideLayout19.xml"/><Relationship Id="rId15" Type="http://schemas.openxmlformats.org/officeDocument/2006/relationships/tags" Target="../tags/tag59.xml"/><Relationship Id="rId23" Type="http://schemas.openxmlformats.org/officeDocument/2006/relationships/hyperlink" Target="http://www.facebook.com/Capgemini" TargetMode="External"/><Relationship Id="rId28" Type="http://schemas.openxmlformats.org/officeDocument/2006/relationships/image" Target="../media/image12.png"/><Relationship Id="rId10" Type="http://schemas.openxmlformats.org/officeDocument/2006/relationships/tags" Target="../tags/tag54.xml"/><Relationship Id="rId19" Type="http://schemas.openxmlformats.org/officeDocument/2006/relationships/oleObject" Target="../embeddings/oleObject12.bin"/><Relationship Id="rId31" Type="http://schemas.openxmlformats.org/officeDocument/2006/relationships/hyperlink" Target="http://www.slideshare.net/capgemini" TargetMode="External"/><Relationship Id="rId4" Type="http://schemas.openxmlformats.org/officeDocument/2006/relationships/slideLayout" Target="../slideLayouts/slideLayout1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image" Target="../media/image4.emf"/><Relationship Id="rId27" Type="http://schemas.openxmlformats.org/officeDocument/2006/relationships/hyperlink" Target="http://www.twitter.com/capgemini" TargetMode="External"/><Relationship Id="rId30"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oleObject" Target="../embeddings/oleObject16.bin"/><Relationship Id="rId5" Type="http://schemas.openxmlformats.org/officeDocument/2006/relationships/tags" Target="../tags/tag78.xml"/><Relationship Id="rId4" Type="http://schemas.openxmlformats.org/officeDocument/2006/relationships/vmlDrawing" Target="../drawings/vmlDrawing16.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7"/>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057" name="think-cell Slide" r:id="rId25" imgW="360" imgH="360" progId="">
                  <p:embed/>
                </p:oleObj>
              </mc:Choice>
              <mc:Fallback>
                <p:oleObj name="think-cell Slide" r:id="rId25" imgW="360" imgH="360" progId="">
                  <p:embed/>
                  <p:pic>
                    <p:nvPicPr>
                      <p:cNvPr id="0" name="Picture 1" hidden="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8"/>
            </p:custDataLst>
          </p:nvPr>
        </p:nvSpPr>
        <p:spPr>
          <a:xfrm>
            <a:off x="304800" y="0"/>
            <a:ext cx="9296400" cy="1002135"/>
          </a:xfrm>
          <a:prstGeom prst="rect">
            <a:avLst/>
          </a:prstGeom>
        </p:spPr>
        <p:txBody>
          <a:bodyPr vert="horz" lIns="0" tIns="33059" rIns="0"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9"/>
            </p:custDataLst>
          </p:nvPr>
        </p:nvSpPr>
        <p:spPr>
          <a:xfrm>
            <a:off x="304800" y="1524000"/>
            <a:ext cx="9296400" cy="4636540"/>
          </a:xfrm>
          <a:prstGeom prst="rect">
            <a:avLst/>
          </a:prstGeom>
        </p:spPr>
        <p:txBody>
          <a:bodyPr vert="horz" lIns="0" tIns="0" rIns="33059" bIns="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Freeform 4"/>
          <p:cNvSpPr>
            <a:spLocks/>
          </p:cNvSpPr>
          <p:nvPr>
            <p:custDataLst>
              <p:tags r:id="rId20"/>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1"/>
            </p:custDataLst>
          </p:nvPr>
        </p:nvSpPr>
        <p:spPr bwMode="auto">
          <a:xfrm>
            <a:off x="715127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j-lt"/>
                <a:cs typeface="Helvetica Light"/>
              </a:rPr>
              <a:t>Copyright © Capgemini 2012. All Rights Reserved        </a:t>
            </a:r>
            <a:fld id="{71E7D22E-2FCF-4181-8686-08BDCDF94062}" type="slidenum">
              <a:rPr lang="en-US" sz="800" smtClean="0"/>
              <a:pPr marL="0" marR="0" lvl="0" indent="0" algn="r" defTabSz="995445" rtl="0" eaLnBrk="0" fontAlgn="auto" latinLnBrk="0" hangingPunct="0">
                <a:lnSpc>
                  <a:spcPct val="90000"/>
                </a:lnSpc>
                <a:spcBef>
                  <a:spcPct val="10000"/>
                </a:spcBef>
                <a:spcAft>
                  <a:spcPts val="0"/>
                </a:spcAft>
                <a:buClrTx/>
                <a:buSzTx/>
                <a:buFontTx/>
                <a:buNone/>
                <a:tabLst/>
                <a:defRPr/>
              </a:pPr>
              <a:t>‹#›</a:t>
            </a:fld>
            <a:endParaRPr lang="en-US" altLang="en-US" sz="700" b="0" i="0" noProof="0" dirty="0" smtClean="0">
              <a:solidFill>
                <a:schemeClr val="tx2"/>
              </a:solidFill>
              <a:latin typeface="+mj-lt"/>
              <a:cs typeface="Helvetica Light"/>
            </a:endParaRPr>
          </a:p>
        </p:txBody>
      </p:sp>
      <p:sp>
        <p:nvSpPr>
          <p:cNvPr id="13" name="Rectangle 12"/>
          <p:cNvSpPr/>
          <p:nvPr>
            <p:custDataLst>
              <p:tags r:id="rId22"/>
            </p:custDataLst>
          </p:nvPr>
        </p:nvSpPr>
        <p:spPr>
          <a:xfrm>
            <a:off x="7979248" y="6427223"/>
            <a:ext cx="1914554" cy="195814"/>
          </a:xfrm>
          <a:prstGeom prst="rect">
            <a:avLst/>
          </a:prstGeom>
        </p:spPr>
        <p:txBody>
          <a:bodyPr wrap="none" lIns="35997" tIns="35997" rIns="35997" bIns="35997" anchor="b" anchorCtr="0">
            <a:noAutofit/>
          </a:bodyPr>
          <a:lstStyle/>
          <a:p>
            <a:pPr algn="r"/>
            <a:r>
              <a:rPr lang="en-US" sz="700" dirty="0" smtClean="0">
                <a:solidFill>
                  <a:schemeClr val="tx2"/>
                </a:solidFill>
                <a:latin typeface="+mj-lt"/>
              </a:rPr>
              <a:t>ACE</a:t>
            </a:r>
            <a:r>
              <a:rPr lang="en-US" sz="700" baseline="0" dirty="0" smtClean="0">
                <a:solidFill>
                  <a:schemeClr val="tx2"/>
                </a:solidFill>
                <a:latin typeface="+mj-lt"/>
              </a:rPr>
              <a:t> Mirror Newsletter Process </a:t>
            </a:r>
            <a:r>
              <a:rPr lang="en-US" sz="700" dirty="0" smtClean="0">
                <a:solidFill>
                  <a:schemeClr val="tx2"/>
                </a:solidFill>
                <a:latin typeface="+mj-lt"/>
              </a:rPr>
              <a:t>| March</a:t>
            </a:r>
            <a:r>
              <a:rPr lang="en-US" sz="700" baseline="0" dirty="0" smtClean="0">
                <a:solidFill>
                  <a:schemeClr val="tx2"/>
                </a:solidFill>
                <a:latin typeface="+mj-lt"/>
              </a:rPr>
              <a:t> 2013</a:t>
            </a:r>
            <a:r>
              <a:rPr lang="en-US" sz="700" dirty="0" smtClean="0">
                <a:solidFill>
                  <a:schemeClr val="tx2"/>
                </a:solidFill>
                <a:latin typeface="+mj-lt"/>
              </a:rPr>
              <a:t> </a:t>
            </a:r>
            <a:endParaRPr lang="en-US" sz="700" dirty="0">
              <a:solidFill>
                <a:schemeClr val="tx2"/>
              </a:solidFill>
              <a:latin typeface="+mj-lt"/>
            </a:endParaRPr>
          </a:p>
        </p:txBody>
      </p:sp>
      <p:pic>
        <p:nvPicPr>
          <p:cNvPr id="14" name="Picture 103" descr="C:\Users\UserSim\Desktop\Capgemini\Capgemini_logo_cmyk.png"/>
          <p:cNvPicPr>
            <a:picLocks noChangeAspect="1" noChangeArrowheads="1"/>
          </p:cNvPicPr>
          <p:nvPr>
            <p:custDataLst>
              <p:tags r:id="rId23"/>
            </p:custDataLst>
          </p:nvPr>
        </p:nvPicPr>
        <p:blipFill>
          <a:blip r:embed="rId27"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4"/>
            </p:custDataLst>
          </p:nvPr>
        </p:nvCxnSpPr>
        <p:spPr>
          <a:xfrm flipH="1">
            <a:off x="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64" r:id="rId9"/>
    <p:sldLayoutId id="2147483934" r:id="rId10"/>
    <p:sldLayoutId id="2147483974" r:id="rId11"/>
    <p:sldLayoutId id="2147483973" r:id="rId12"/>
    <p:sldLayoutId id="2147483975" r:id="rId13"/>
    <p:sldLayoutId id="2147483992" r:id="rId14"/>
  </p:sldLayoutIdLst>
  <p:timing>
    <p:tnLst>
      <p:par>
        <p:cTn id="1" dur="indefinite" restart="never" nodeType="tmRoot"/>
      </p:par>
    </p:tnLst>
  </p:timing>
  <p:hf sldNum="0" hdr="0" dt="0"/>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228600" indent="-228600" algn="l" defTabSz="914342" rtl="0" eaLnBrk="1" latinLnBrk="0" hangingPunct="1">
        <a:spcBef>
          <a:spcPts val="1200"/>
        </a:spcBef>
        <a:buClr>
          <a:schemeClr val="accent5"/>
        </a:buClr>
        <a:buFont typeface="Wingdings" pitchFamily="2" charset="2"/>
        <a:buChar char="§"/>
        <a:defRPr sz="2000" b="0" kern="1200">
          <a:solidFill>
            <a:schemeClr val="tx2">
              <a:lumMod val="50000"/>
            </a:schemeClr>
          </a:solidFill>
          <a:latin typeface="+mn-lt"/>
          <a:ea typeface="+mn-ea"/>
          <a:cs typeface="+mn-cs"/>
        </a:defRPr>
      </a:lvl1pPr>
      <a:lvl2pPr marL="457200" indent="-228600" algn="l" defTabSz="914342" rtl="0" eaLnBrk="1" latinLnBrk="0" hangingPunct="1">
        <a:spcBef>
          <a:spcPts val="600"/>
        </a:spcBef>
        <a:buClr>
          <a:schemeClr val="accent3"/>
        </a:buClr>
        <a:buFont typeface="Wingdings" pitchFamily="2" charset="2"/>
        <a:buChar char="§"/>
        <a:defRPr sz="1800" kern="1200">
          <a:solidFill>
            <a:schemeClr val="tx2">
              <a:lumMod val="50000"/>
            </a:schemeClr>
          </a:solidFill>
          <a:latin typeface="+mn-lt"/>
          <a:ea typeface="+mn-ea"/>
          <a:cs typeface="+mn-cs"/>
        </a:defRPr>
      </a:lvl2pPr>
      <a:lvl3pPr marL="685800" indent="-228600" algn="l" defTabSz="914342" rtl="0" eaLnBrk="1" latinLnBrk="0" hangingPunct="1">
        <a:spcBef>
          <a:spcPts val="300"/>
        </a:spcBef>
        <a:buClr>
          <a:schemeClr val="accent2"/>
        </a:buClr>
        <a:buFont typeface="Arial" pitchFamily="34" charset="0"/>
        <a:buChar char="•"/>
        <a:defRPr sz="1700" kern="1200">
          <a:solidFill>
            <a:schemeClr val="tx2">
              <a:lumMod val="50000"/>
            </a:schemeClr>
          </a:solidFill>
          <a:latin typeface="+mn-lt"/>
          <a:ea typeface="+mn-ea"/>
          <a:cs typeface="+mn-cs"/>
        </a:defRPr>
      </a:lvl3pPr>
      <a:lvl4pPr marL="857250" indent="-171450" algn="l" defTabSz="914342" rtl="0" eaLnBrk="1" latinLnBrk="0" hangingPunct="1">
        <a:spcBef>
          <a:spcPts val="0"/>
        </a:spcBef>
        <a:buClr>
          <a:schemeClr val="bg2"/>
        </a:buClr>
        <a:buFont typeface="Arial" pitchFamily="34" charset="0"/>
        <a:buChar char="–"/>
        <a:defRPr sz="15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129" name="think-cell Slide" r:id="rId19" imgW="360" imgH="360" progId="">
                  <p:embed/>
                </p:oleObj>
              </mc:Choice>
              <mc:Fallback>
                <p:oleObj name="think-cell Slide" r:id="rId19" imgW="360" imgH="360" progId="">
                  <p:embed/>
                  <p:pic>
                    <p:nvPicPr>
                      <p:cNvPr id="0" name="Picture 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9"/>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10"/>
            </p:custDataLst>
          </p:nvPr>
        </p:nvPicPr>
        <p:blipFill>
          <a:blip r:embed="rId21"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11"/>
            </p:custDataLst>
          </p:nvPr>
        </p:nvPicPr>
        <p:blipFill>
          <a:blip r:embed="rId22" cstate="email"/>
          <a:srcRect/>
          <a:stretch>
            <a:fillRect/>
          </a:stretch>
        </p:blipFill>
        <p:spPr bwMode="auto">
          <a:xfrm>
            <a:off x="5491631" y="1173628"/>
            <a:ext cx="3645293" cy="290298"/>
          </a:xfrm>
          <a:prstGeom prst="rect">
            <a:avLst/>
          </a:prstGeom>
          <a:noFill/>
        </p:spPr>
      </p:pic>
      <p:sp>
        <p:nvSpPr>
          <p:cNvPr id="13" name="Rectangle 12"/>
          <p:cNvSpPr/>
          <p:nvPr>
            <p:custDataLst>
              <p:tags r:id="rId12"/>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a:t>
            </a:r>
            <a:r>
              <a:rPr lang="en-US" sz="700" dirty="0">
                <a:solidFill>
                  <a:schemeClr val="bg1"/>
                </a:solidFill>
                <a:latin typeface="Arial"/>
                <a:cs typeface="Arial"/>
              </a:rPr>
              <a:t>2012 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3"/>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3"/>
          </p:cNvPr>
          <p:cNvPicPr>
            <a:picLocks noChangeAspect="1" noChangeArrowheads="1"/>
          </p:cNvPicPr>
          <p:nvPr>
            <p:custDataLst>
              <p:tags r:id="rId14"/>
            </p:custDataLst>
          </p:nvPr>
        </p:nvPicPr>
        <p:blipFill>
          <a:blip r:embed="rId24"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5"/>
          </p:cNvPr>
          <p:cNvPicPr>
            <a:picLocks noChangeAspect="1" noChangeArrowheads="1"/>
          </p:cNvPicPr>
          <p:nvPr>
            <p:custDataLst>
              <p:tags r:id="rId15"/>
            </p:custDataLst>
          </p:nvPr>
        </p:nvPicPr>
        <p:blipFill>
          <a:blip r:embed="rId26"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7"/>
          </p:cNvPr>
          <p:cNvPicPr>
            <a:picLocks noChangeAspect="1" noChangeArrowheads="1"/>
          </p:cNvPicPr>
          <p:nvPr>
            <p:custDataLst>
              <p:tags r:id="rId16"/>
            </p:custDataLst>
          </p:nvPr>
        </p:nvPicPr>
        <p:blipFill>
          <a:blip r:embed="rId28"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9"/>
          </p:cNvPr>
          <p:cNvPicPr>
            <a:picLocks noChangeAspect="1" noChangeArrowheads="1"/>
          </p:cNvPicPr>
          <p:nvPr>
            <p:custDataLst>
              <p:tags r:id="rId17"/>
            </p:custDataLst>
          </p:nvPr>
        </p:nvPicPr>
        <p:blipFill>
          <a:blip r:embed="rId30" cstate="email"/>
          <a:srcRect/>
          <a:stretch>
            <a:fillRect/>
          </a:stretch>
        </p:blipFill>
        <p:spPr bwMode="auto">
          <a:xfrm>
            <a:off x="9242223" y="5932547"/>
            <a:ext cx="281313" cy="266700"/>
          </a:xfrm>
          <a:prstGeom prst="rect">
            <a:avLst/>
          </a:prstGeom>
          <a:noFill/>
        </p:spPr>
      </p:pic>
      <p:pic>
        <p:nvPicPr>
          <p:cNvPr id="20" name="Image 22" descr="Picto_Slideshare.gif">
            <a:hlinkClick r:id="rId31"/>
          </p:cNvPr>
          <p:cNvPicPr preferRelativeResize="0">
            <a:picLocks/>
          </p:cNvPicPr>
          <p:nvPr>
            <p:custDataLst>
              <p:tags r:id="rId18"/>
            </p:custDataLst>
          </p:nvPr>
        </p:nvPicPr>
        <p:blipFill>
          <a:blip r:embed="rId32"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76" r:id="rId3"/>
    <p:sldLayoutId id="2147483977" r:id="rId4"/>
    <p:sldLayoutId id="2147483978" r:id="rId5"/>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033" name="think-cell Slide" r:id="rId6" imgW="360" imgH="360" progId="">
                  <p:embed/>
                </p:oleObj>
              </mc:Choice>
              <mc:Fallback>
                <p:oleObj name="think-cell Slide" r:id="rId6" imgW="360" imgH="360" progId="">
                  <p:embed/>
                  <p:pic>
                    <p:nvPicPr>
                      <p:cNvPr id="0" name="Picture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talent.capgemini.com/in/"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2" y="2125985"/>
            <a:ext cx="5584371" cy="1988816"/>
          </a:xfrm>
        </p:spPr>
        <p:txBody>
          <a:bodyPr>
            <a:normAutofit/>
          </a:bodyPr>
          <a:lstStyle/>
          <a:p>
            <a:r>
              <a:rPr lang="en-US" dirty="0" smtClean="0"/>
              <a:t>Timecard &amp; Adjustments Process </a:t>
            </a:r>
            <a:endParaRPr lang="en-US" dirty="0"/>
          </a:p>
        </p:txBody>
      </p:sp>
      <p:sp>
        <p:nvSpPr>
          <p:cNvPr id="3" name="Text Placeholder 2"/>
          <p:cNvSpPr>
            <a:spLocks noGrp="1"/>
          </p:cNvSpPr>
          <p:nvPr>
            <p:ph type="subTitle" idx="1"/>
          </p:nvPr>
        </p:nvSpPr>
        <p:spPr>
          <a:xfrm>
            <a:off x="152399" y="3757141"/>
            <a:ext cx="3886201" cy="1065231"/>
          </a:xfrm>
        </p:spPr>
        <p:txBody>
          <a:bodyPr/>
          <a:lstStyle/>
          <a:p>
            <a:r>
              <a:rPr lang="en-US" dirty="0" smtClean="0"/>
              <a:t>AppsNA CSD Operations</a:t>
            </a:r>
            <a:endParaRPr lang="en-US" dirty="0"/>
          </a:p>
          <a:p>
            <a:endParaRPr lang="en-US" dirty="0" smtClean="0"/>
          </a:p>
        </p:txBody>
      </p:sp>
    </p:spTree>
  </p:cSld>
  <p:clrMapOvr>
    <a:masterClrMapping/>
  </p:clrMapOvr>
  <p:transition advClick="0" advTm="3000">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41313"/>
            <a:r>
              <a:rPr lang="en-US" dirty="0" smtClean="0">
                <a:solidFill>
                  <a:schemeClr val="tx1"/>
                </a:solidFill>
              </a:rPr>
              <a:t>Key points to consider</a:t>
            </a:r>
          </a:p>
        </p:txBody>
      </p:sp>
      <p:sp>
        <p:nvSpPr>
          <p:cNvPr id="3" name="Content Placeholder 2"/>
          <p:cNvSpPr>
            <a:spLocks noGrp="1"/>
          </p:cNvSpPr>
          <p:nvPr>
            <p:ph idx="1"/>
          </p:nvPr>
        </p:nvSpPr>
        <p:spPr/>
        <p:txBody>
          <a:bodyPr/>
          <a:lstStyle/>
          <a:p>
            <a:endParaRPr lang="en-US" dirty="0" smtClean="0"/>
          </a:p>
          <a:p>
            <a:r>
              <a:rPr lang="en-US" dirty="0" smtClean="0"/>
              <a:t>Adjustments Timecard prior to 3 months can be closed only when finance controller Team opens a window every month for particular time frame. (</a:t>
            </a:r>
            <a:r>
              <a:rPr lang="en-US" b="1" dirty="0" smtClean="0">
                <a:solidFill>
                  <a:srgbClr val="FF0000"/>
                </a:solidFill>
              </a:rPr>
              <a:t>2 to 3 days</a:t>
            </a:r>
            <a:r>
              <a:rPr lang="en-US" dirty="0" smtClean="0"/>
              <a:t>)</a:t>
            </a:r>
          </a:p>
          <a:p>
            <a:r>
              <a:rPr lang="en-US" dirty="0" smtClean="0"/>
              <a:t>Monthly Timecards has to be closed week-wise which minimizes efforts to work on Year to date (YTD).</a:t>
            </a:r>
          </a:p>
          <a:p>
            <a:r>
              <a:rPr lang="en-US" dirty="0" smtClean="0"/>
              <a:t>All AdjSubmitted timecards has to be approved by (</a:t>
            </a:r>
            <a:r>
              <a:rPr lang="en-US" b="1" dirty="0" smtClean="0">
                <a:solidFill>
                  <a:srgbClr val="FF0000"/>
                </a:solidFill>
              </a:rPr>
              <a:t>BU head</a:t>
            </a:r>
            <a:r>
              <a:rPr lang="en-US" dirty="0" smtClean="0"/>
              <a:t>) only after having valid reason for adjustment.</a:t>
            </a:r>
          </a:p>
          <a:p>
            <a:r>
              <a:rPr lang="en-US" dirty="0" smtClean="0"/>
              <a:t>For resigned &amp; abscondee cases supervisor has to make sure before giving go ahead for Exit formalities his Timesheets for entire year is approved in the system.</a:t>
            </a:r>
            <a:endParaRPr lang="en-US" dirty="0"/>
          </a:p>
        </p:txBody>
      </p:sp>
    </p:spTree>
  </p:cSld>
  <p:clrMapOvr>
    <a:masterClrMapping/>
  </p:clrMapOvr>
  <p:transition advClick="0" advTm="3000">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96685" y="3254828"/>
            <a:ext cx="9906000" cy="2144485"/>
          </a:xfrm>
        </p:spPr>
        <p:txBody>
          <a:bodyPr/>
          <a:lstStyle/>
          <a:p>
            <a:r>
              <a:rPr lang="en-US" dirty="0" smtClean="0">
                <a:solidFill>
                  <a:schemeClr val="bg1"/>
                </a:solidFill>
              </a:rPr>
              <a:t>Thank you!</a:t>
            </a:r>
          </a:p>
          <a:p>
            <a:r>
              <a:rPr lang="en-US" dirty="0" smtClean="0">
                <a:solidFill>
                  <a:schemeClr val="bg1"/>
                </a:solidFill>
              </a:rPr>
              <a:t>Any Questions? Please feel free to connect with us</a:t>
            </a:r>
            <a:endParaRPr lang="en-US" dirty="0">
              <a:solidFill>
                <a:schemeClr val="bg1"/>
              </a:solidFill>
            </a:endParaRPr>
          </a:p>
        </p:txBody>
      </p:sp>
    </p:spTree>
  </p:cSld>
  <p:clrMapOvr>
    <a:masterClrMapping/>
  </p:clrMapOvr>
  <p:transition advClick="0" advTm="3000">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463550"/>
            <a:r>
              <a:rPr lang="nl-NL" dirty="0" smtClean="0"/>
              <a:t>Content</a:t>
            </a:r>
            <a:endParaRPr lang="nl-NL" dirty="0"/>
          </a:p>
        </p:txBody>
      </p:sp>
      <p:sp>
        <p:nvSpPr>
          <p:cNvPr id="5" name="Content Placeholder 3"/>
          <p:cNvSpPr txBox="1">
            <a:spLocks/>
          </p:cNvSpPr>
          <p:nvPr/>
        </p:nvSpPr>
        <p:spPr bwMode="auto">
          <a:xfrm>
            <a:off x="729342" y="631371"/>
            <a:ext cx="8719458" cy="5497286"/>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1344613" marR="0" lvl="3" indent="-355600" algn="l" defTabSz="714375" rtl="0" eaLnBrk="0" fontAlgn="base" latinLnBrk="0" hangingPunct="0">
              <a:lnSpc>
                <a:spcPct val="100000"/>
              </a:lnSpc>
              <a:spcBef>
                <a:spcPct val="20000"/>
              </a:spcBef>
              <a:spcAft>
                <a:spcPct val="0"/>
              </a:spcAft>
              <a:buClr>
                <a:schemeClr val="tx2">
                  <a:lumMod val="75000"/>
                </a:schemeClr>
              </a:buClr>
              <a:buSzTx/>
              <a:buFont typeface="Wingdings" pitchFamily="2" charset="2"/>
              <a:buChar char="§"/>
              <a:tabLst/>
              <a:defRPr/>
            </a:pPr>
            <a:endParaRPr lang="en-US" dirty="0" smtClean="0">
              <a:latin typeface="+mn-lt"/>
              <a:cs typeface="+mn-cs"/>
            </a:endParaRPr>
          </a:p>
          <a:p>
            <a:pPr marL="457200" lvl="0" indent="-457200" defTabSz="714375" eaLnBrk="0" hangingPunct="0">
              <a:spcBef>
                <a:spcPct val="20000"/>
              </a:spcBef>
              <a:buClr>
                <a:schemeClr val="tx2"/>
              </a:buClr>
              <a:defRPr/>
            </a:pPr>
            <a:endParaRPr lang="en-US" sz="2000" b="1" dirty="0" smtClean="0">
              <a:solidFill>
                <a:srgbClr val="00B0F0"/>
              </a:solidFill>
            </a:endParaRPr>
          </a:p>
          <a:p>
            <a:pPr marL="457200" lvl="0" indent="-457200" defTabSz="714375" eaLnBrk="0" hangingPunct="0">
              <a:spcBef>
                <a:spcPct val="20000"/>
              </a:spcBef>
              <a:buClr>
                <a:schemeClr val="tx2"/>
              </a:buClr>
              <a:defRPr/>
            </a:pPr>
            <a:r>
              <a:rPr lang="en-US" sz="2000" b="1" dirty="0" smtClean="0">
                <a:solidFill>
                  <a:srgbClr val="00B0F0"/>
                </a:solidFill>
              </a:rPr>
              <a:t>Timesheet Adjustments</a:t>
            </a:r>
          </a:p>
          <a:p>
            <a:pPr marL="457200" lvl="0" indent="-457200" defTabSz="714375" eaLnBrk="0" hangingPunct="0">
              <a:spcBef>
                <a:spcPct val="20000"/>
              </a:spcBef>
              <a:buClr>
                <a:schemeClr val="tx2"/>
              </a:buClr>
              <a:defRPr/>
            </a:pPr>
            <a:endParaRPr lang="en-US" sz="20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Timesheet Submission, proxy &amp; follow-up process</a:t>
            </a:r>
          </a:p>
          <a:p>
            <a:pPr marL="989013" lvl="2" indent="-457200" defTabSz="714375" eaLnBrk="0" hangingPunct="0">
              <a:spcBef>
                <a:spcPct val="20000"/>
              </a:spcBef>
              <a:buClr>
                <a:schemeClr val="accent5"/>
              </a:buClr>
              <a:defRPr/>
            </a:pPr>
            <a:endParaRPr lang="en-US" sz="16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Adjustments process flow</a:t>
            </a:r>
          </a:p>
          <a:p>
            <a:pPr marL="989013" lvl="2" indent="-457200" defTabSz="714375" eaLnBrk="0" hangingPunct="0">
              <a:spcBef>
                <a:spcPct val="20000"/>
              </a:spcBef>
              <a:buClr>
                <a:schemeClr val="accent5"/>
              </a:buClr>
              <a:buFont typeface="Wingdings" pitchFamily="2" charset="2"/>
              <a:buChar char="§"/>
              <a:defRPr/>
            </a:pPr>
            <a:endParaRPr lang="en-US" sz="16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Adjustments Types</a:t>
            </a:r>
          </a:p>
          <a:p>
            <a:pPr marL="989013" lvl="2" indent="-457200" defTabSz="714375" eaLnBrk="0" hangingPunct="0">
              <a:spcBef>
                <a:spcPct val="20000"/>
              </a:spcBef>
              <a:buClr>
                <a:schemeClr val="accent5"/>
              </a:buClr>
              <a:buFont typeface="Wingdings" pitchFamily="2" charset="2"/>
              <a:buChar char="§"/>
              <a:defRPr/>
            </a:pPr>
            <a:endParaRPr lang="en-US" sz="16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Adjustments process steps</a:t>
            </a:r>
          </a:p>
          <a:p>
            <a:pPr marL="989013" lvl="2" indent="-457200" defTabSz="714375" eaLnBrk="0" hangingPunct="0">
              <a:spcBef>
                <a:spcPct val="20000"/>
              </a:spcBef>
              <a:buClr>
                <a:schemeClr val="accent5"/>
              </a:buClr>
              <a:buFont typeface="Wingdings" pitchFamily="2" charset="2"/>
              <a:buChar char="§"/>
              <a:defRPr/>
            </a:pPr>
            <a:endParaRPr lang="en-US" sz="16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Adjustment Timecards for Resigned &amp; Abscondee resources</a:t>
            </a:r>
          </a:p>
          <a:p>
            <a:pPr marL="989013" lvl="2" indent="-457200" defTabSz="714375" eaLnBrk="0" hangingPunct="0">
              <a:spcBef>
                <a:spcPct val="20000"/>
              </a:spcBef>
              <a:buClr>
                <a:schemeClr val="accent5"/>
              </a:buClr>
              <a:buFont typeface="Wingdings" pitchFamily="2" charset="2"/>
              <a:buChar char="§"/>
              <a:defRPr/>
            </a:pPr>
            <a:endParaRPr lang="en-US" sz="1600" dirty="0" smtClean="0">
              <a:solidFill>
                <a:srgbClr val="00B0F0"/>
              </a:solidFill>
            </a:endParaRPr>
          </a:p>
          <a:p>
            <a:pPr marL="989013" lvl="2" indent="-457200" defTabSz="714375" eaLnBrk="0" hangingPunct="0">
              <a:spcBef>
                <a:spcPct val="20000"/>
              </a:spcBef>
              <a:buClr>
                <a:schemeClr val="accent5"/>
              </a:buClr>
              <a:buFont typeface="Wingdings" pitchFamily="2" charset="2"/>
              <a:buChar char="§"/>
              <a:defRPr/>
            </a:pPr>
            <a:r>
              <a:rPr lang="en-US" sz="1600" dirty="0" smtClean="0">
                <a:solidFill>
                  <a:srgbClr val="00B0F0"/>
                </a:solidFill>
              </a:rPr>
              <a:t>Key Points to consider</a:t>
            </a:r>
          </a:p>
        </p:txBody>
      </p:sp>
    </p:spTree>
  </p:cSld>
  <p:clrMapOvr>
    <a:masterClrMapping/>
  </p:clrMapOvr>
  <p:transition advClick="0" advTm="3000">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 Timesheet Submission, proxy &amp; follow-up process</a:t>
            </a:r>
          </a:p>
        </p:txBody>
      </p:sp>
      <p:sp>
        <p:nvSpPr>
          <p:cNvPr id="3" name="Content Placeholder 2"/>
          <p:cNvSpPr>
            <a:spLocks noGrp="1"/>
          </p:cNvSpPr>
          <p:nvPr>
            <p:ph idx="1"/>
          </p:nvPr>
        </p:nvSpPr>
        <p:spPr>
          <a:xfrm>
            <a:off x="0" y="1415143"/>
            <a:ext cx="9906000" cy="4954835"/>
          </a:xfrm>
        </p:spPr>
        <p:txBody>
          <a:bodyPr/>
          <a:lstStyle/>
          <a:p>
            <a:endParaRPr lang="en-US" dirty="0" smtClean="0"/>
          </a:p>
          <a:p>
            <a:endParaRPr lang="en-US" dirty="0"/>
          </a:p>
        </p:txBody>
      </p:sp>
      <p:pic>
        <p:nvPicPr>
          <p:cNvPr id="178180" name="Picture 4"/>
          <p:cNvPicPr>
            <a:picLocks noChangeAspect="1" noChangeArrowheads="1"/>
          </p:cNvPicPr>
          <p:nvPr/>
        </p:nvPicPr>
        <p:blipFill>
          <a:blip r:embed="rId2" cstate="print"/>
          <a:srcRect t="7593" r="1062" b="29939"/>
          <a:stretch>
            <a:fillRect/>
          </a:stretch>
        </p:blipFill>
        <p:spPr bwMode="auto">
          <a:xfrm>
            <a:off x="555172" y="3233058"/>
            <a:ext cx="8153048" cy="2895600"/>
          </a:xfrm>
          <a:prstGeom prst="rect">
            <a:avLst/>
          </a:prstGeom>
          <a:noFill/>
          <a:ln w="9525">
            <a:noFill/>
            <a:miter lim="800000"/>
            <a:headEnd/>
            <a:tailEnd/>
          </a:ln>
        </p:spPr>
      </p:pic>
      <p:sp>
        <p:nvSpPr>
          <p:cNvPr id="8" name="Rectangle 7"/>
          <p:cNvSpPr/>
          <p:nvPr/>
        </p:nvSpPr>
        <p:spPr>
          <a:xfrm>
            <a:off x="179612" y="1356462"/>
            <a:ext cx="9367159" cy="1600438"/>
          </a:xfrm>
          <a:prstGeom prst="rect">
            <a:avLst/>
          </a:prstGeom>
        </p:spPr>
        <p:txBody>
          <a:bodyPr wrap="square">
            <a:spAutoFit/>
          </a:bodyPr>
          <a:lstStyle/>
          <a:p>
            <a:r>
              <a:rPr lang="en-US" sz="1400" dirty="0" smtClean="0">
                <a:latin typeface="+mj-lt"/>
              </a:rPr>
              <a:t>Resource has to fill timecard on weekly basis as mandatory process every month. If code is not assigned they have to reach out to respective RMG’s to get their code assignment done. </a:t>
            </a:r>
            <a:r>
              <a:rPr lang="en-US" sz="1400" b="1" dirty="0" smtClean="0">
                <a:latin typeface="+mj-lt"/>
              </a:rPr>
              <a:t>Finance Team</a:t>
            </a:r>
            <a:r>
              <a:rPr lang="en-US" sz="1400" dirty="0" smtClean="0">
                <a:latin typeface="+mj-lt"/>
              </a:rPr>
              <a:t> usually sends the notification for monthly timecards closure which is between the period 20th to 28th of every month. Resource needs to make sure all timecard are submitted and approved for respective month by their supervisor. Failing to do will results in adjustments which will required BU Head approval &amp; to follow process shown in further slides.</a:t>
            </a:r>
          </a:p>
          <a:p>
            <a:endParaRPr lang="en-US" sz="1400" dirty="0" smtClean="0"/>
          </a:p>
          <a:p>
            <a:r>
              <a:rPr lang="en-US" sz="1400" dirty="0" smtClean="0"/>
              <a:t>Below is the link to submit Timecards: </a:t>
            </a:r>
            <a:r>
              <a:rPr lang="en-US" sz="1400" b="1" u="sng" dirty="0" smtClean="0"/>
              <a:t>http://indiaapps.in.capgemini.com/Aspxpages/Applications.aspx#</a:t>
            </a:r>
            <a:endParaRPr lang="en-US" sz="1400" b="1"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Continued…</a:t>
            </a:r>
          </a:p>
        </p:txBody>
      </p:sp>
      <p:pic>
        <p:nvPicPr>
          <p:cNvPr id="178178" name="Picture 2"/>
          <p:cNvPicPr>
            <a:picLocks noGrp="1" noChangeAspect="1" noChangeArrowheads="1"/>
          </p:cNvPicPr>
          <p:nvPr>
            <p:ph idx="1"/>
          </p:nvPr>
        </p:nvPicPr>
        <p:blipFill>
          <a:blip r:embed="rId2" cstate="print"/>
          <a:srcRect t="11505" r="9715" b="41886"/>
          <a:stretch>
            <a:fillRect/>
          </a:stretch>
        </p:blipFill>
        <p:spPr bwMode="auto">
          <a:xfrm>
            <a:off x="783771" y="4103106"/>
            <a:ext cx="7500257" cy="2177951"/>
          </a:xfrm>
          <a:prstGeom prst="rect">
            <a:avLst/>
          </a:prstGeom>
          <a:noFill/>
          <a:ln w="9525">
            <a:noFill/>
            <a:miter lim="800000"/>
            <a:headEnd/>
            <a:tailEnd/>
          </a:ln>
        </p:spPr>
      </p:pic>
      <p:sp>
        <p:nvSpPr>
          <p:cNvPr id="5" name="Rectangle 4"/>
          <p:cNvSpPr/>
          <p:nvPr/>
        </p:nvSpPr>
        <p:spPr>
          <a:xfrm>
            <a:off x="168728" y="1166527"/>
            <a:ext cx="9367158" cy="2893100"/>
          </a:xfrm>
          <a:prstGeom prst="rect">
            <a:avLst/>
          </a:prstGeom>
        </p:spPr>
        <p:txBody>
          <a:bodyPr wrap="square">
            <a:spAutoFit/>
          </a:bodyPr>
          <a:lstStyle/>
          <a:p>
            <a:endParaRPr lang="en-US" sz="1400" dirty="0" smtClean="0"/>
          </a:p>
          <a:p>
            <a:r>
              <a:rPr lang="en-US" sz="1400" b="1" u="sng" dirty="0" smtClean="0"/>
              <a:t>Steps followed for MTS closure</a:t>
            </a:r>
          </a:p>
          <a:p>
            <a:endParaRPr lang="en-US" sz="1400" b="1" u="sng" dirty="0" smtClean="0"/>
          </a:p>
          <a:p>
            <a:r>
              <a:rPr lang="en-US" sz="1400" dirty="0" smtClean="0"/>
              <a:t>On weekly basis RMG has to drop reminders in 3 categories depending upon the timecards status. First category consist of </a:t>
            </a:r>
            <a:r>
              <a:rPr lang="en-US" sz="1400" b="1" dirty="0" smtClean="0"/>
              <a:t>Not filled, rejected, saved</a:t>
            </a:r>
            <a:r>
              <a:rPr lang="en-US" sz="1400" dirty="0" smtClean="0"/>
              <a:t>. Second category consist of </a:t>
            </a:r>
            <a:r>
              <a:rPr lang="en-US" sz="1400" b="1" dirty="0" err="1" smtClean="0"/>
              <a:t>EmpAdjSubmitted</a:t>
            </a:r>
            <a:r>
              <a:rPr lang="en-US" sz="1400" dirty="0" smtClean="0"/>
              <a:t> &amp; </a:t>
            </a:r>
            <a:r>
              <a:rPr lang="en-US" sz="1400" b="1" dirty="0" smtClean="0"/>
              <a:t>Submitted</a:t>
            </a:r>
            <a:r>
              <a:rPr lang="en-US" sz="1400" dirty="0" smtClean="0"/>
              <a:t> &amp; Third category consist of </a:t>
            </a:r>
            <a:r>
              <a:rPr lang="en-US" sz="1400" b="1" dirty="0" smtClean="0"/>
              <a:t>AdjSubmitted</a:t>
            </a:r>
            <a:r>
              <a:rPr lang="en-US" sz="1400" dirty="0" smtClean="0"/>
              <a:t> for which supervisor needs to provide the reasons for making Timecard adjustments</a:t>
            </a:r>
          </a:p>
          <a:p>
            <a:r>
              <a:rPr lang="en-US" sz="1400" dirty="0" smtClean="0"/>
              <a:t>In second follow up process we have to initiate a mail which includes  Accounts leads and respective PM’s for that project. So accordingly the pending &amp; defaulters list been shared with them for Timecards.</a:t>
            </a:r>
          </a:p>
          <a:p>
            <a:endParaRPr lang="en-US" sz="1400" dirty="0" smtClean="0"/>
          </a:p>
          <a:p>
            <a:r>
              <a:rPr lang="en-US" sz="1400" b="1" u="sng" dirty="0" smtClean="0"/>
              <a:t>Proxy for Timecards</a:t>
            </a:r>
          </a:p>
          <a:p>
            <a:endParaRPr lang="en-US" sz="1400" b="1" u="sng" dirty="0" smtClean="0"/>
          </a:p>
          <a:p>
            <a:r>
              <a:rPr lang="en-US" sz="1400" dirty="0" smtClean="0"/>
              <a:t>In case resource is absent respective supervisor has to proxy timecard on his N’s behalf.  And supervisor’s supervisor can approve the timecards and chain process can be followed accordingly.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0113" y="152399"/>
            <a:ext cx="9024257" cy="64225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smtClean="0">
                <a:solidFill>
                  <a:schemeClr val="tx1"/>
                </a:solidFill>
              </a:rPr>
              <a:t>Adjustments Process Flow</a:t>
            </a:r>
            <a:endParaRPr lang="en-US" sz="2000" b="1" i="1" dirty="0">
              <a:solidFill>
                <a:schemeClr val="tx1"/>
              </a:solidFill>
            </a:endParaRPr>
          </a:p>
        </p:txBody>
      </p:sp>
      <p:sp>
        <p:nvSpPr>
          <p:cNvPr id="5" name="Rounded Rectangle 4"/>
          <p:cNvSpPr/>
          <p:nvPr/>
        </p:nvSpPr>
        <p:spPr>
          <a:xfrm>
            <a:off x="148024" y="3135087"/>
            <a:ext cx="1561033" cy="72934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Resource Timecard</a:t>
            </a:r>
          </a:p>
        </p:txBody>
      </p:sp>
      <p:sp>
        <p:nvSpPr>
          <p:cNvPr id="18" name="Rounded Rectangle 17"/>
          <p:cNvSpPr/>
          <p:nvPr/>
        </p:nvSpPr>
        <p:spPr>
          <a:xfrm>
            <a:off x="757624" y="1371599"/>
            <a:ext cx="1321548" cy="7946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Billable Code Adjustment</a:t>
            </a:r>
          </a:p>
        </p:txBody>
      </p:sp>
      <p:sp>
        <p:nvSpPr>
          <p:cNvPr id="22" name="Rounded Rectangle 21"/>
          <p:cNvSpPr/>
          <p:nvPr/>
        </p:nvSpPr>
        <p:spPr>
          <a:xfrm>
            <a:off x="801168" y="4931228"/>
            <a:ext cx="1169146" cy="71846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Non Billable Code adjustment</a:t>
            </a:r>
          </a:p>
        </p:txBody>
      </p:sp>
      <p:sp>
        <p:nvSpPr>
          <p:cNvPr id="23" name="Rounded Rectangle 22"/>
          <p:cNvSpPr/>
          <p:nvPr/>
        </p:nvSpPr>
        <p:spPr>
          <a:xfrm>
            <a:off x="2390486" y="1077687"/>
            <a:ext cx="1833174" cy="1524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Resources filling Timecards on billable code &amp; later adjusting their Timecards against non billable code due to below reasons.</a:t>
            </a:r>
          </a:p>
        </p:txBody>
      </p:sp>
      <p:sp>
        <p:nvSpPr>
          <p:cNvPr id="33" name="Rounded Rectangle 32"/>
          <p:cNvSpPr/>
          <p:nvPr/>
        </p:nvSpPr>
        <p:spPr>
          <a:xfrm>
            <a:off x="2270740" y="4648201"/>
            <a:ext cx="1963803" cy="1524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Resources filling Timecards on Non billable code &amp; later adjust their Timecards against billable code due to below reasons.</a:t>
            </a:r>
          </a:p>
          <a:p>
            <a:pPr algn="ctr"/>
            <a:endParaRPr lang="en-US" sz="1100" b="1" dirty="0" smtClean="0">
              <a:solidFill>
                <a:srgbClr val="C00000"/>
              </a:solidFill>
            </a:endParaRPr>
          </a:p>
        </p:txBody>
      </p:sp>
      <p:sp>
        <p:nvSpPr>
          <p:cNvPr id="45" name="Rounded Rectangle 44"/>
          <p:cNvSpPr/>
          <p:nvPr/>
        </p:nvSpPr>
        <p:spPr>
          <a:xfrm>
            <a:off x="4502312" y="1001487"/>
            <a:ext cx="2442774" cy="158931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00" b="1" u="sng" dirty="0" smtClean="0">
              <a:solidFill>
                <a:srgbClr val="C00000"/>
              </a:solidFill>
            </a:endParaRPr>
          </a:p>
          <a:p>
            <a:pPr algn="ctr"/>
            <a:r>
              <a:rPr lang="en-US" sz="1200" b="1" u="sng" dirty="0" smtClean="0">
                <a:solidFill>
                  <a:srgbClr val="C00000"/>
                </a:solidFill>
              </a:rPr>
              <a:t>Reasons for Adjustments</a:t>
            </a:r>
          </a:p>
          <a:p>
            <a:pPr algn="ctr">
              <a:buFont typeface="Arial" pitchFamily="34" charset="0"/>
              <a:buChar char="•"/>
            </a:pPr>
            <a:r>
              <a:rPr lang="en-US" sz="1200" b="1" dirty="0" smtClean="0">
                <a:solidFill>
                  <a:srgbClr val="C00000"/>
                </a:solidFill>
              </a:rPr>
              <a:t> Adjustments against planned/unplanned leave</a:t>
            </a:r>
          </a:p>
          <a:p>
            <a:pPr algn="ctr">
              <a:buFont typeface="Arial" pitchFamily="34" charset="0"/>
              <a:buChar char="•"/>
            </a:pPr>
            <a:r>
              <a:rPr lang="en-US" sz="1200" b="1" dirty="0" smtClean="0">
                <a:solidFill>
                  <a:srgbClr val="C00000"/>
                </a:solidFill>
              </a:rPr>
              <a:t>Task change as requested by Leads</a:t>
            </a:r>
          </a:p>
          <a:p>
            <a:pPr algn="ctr">
              <a:buFont typeface="Arial" pitchFamily="34" charset="0"/>
              <a:buChar char="•"/>
            </a:pPr>
            <a:r>
              <a:rPr lang="en-US" sz="1200" b="1" dirty="0" smtClean="0">
                <a:solidFill>
                  <a:srgbClr val="C00000"/>
                </a:solidFill>
              </a:rPr>
              <a:t>Hours, Billability change.</a:t>
            </a:r>
          </a:p>
          <a:p>
            <a:pPr algn="ctr">
              <a:buFont typeface="Arial" pitchFamily="34" charset="0"/>
              <a:buChar char="•"/>
            </a:pPr>
            <a:r>
              <a:rPr lang="en-US" sz="1200" b="1" dirty="0" smtClean="0">
                <a:solidFill>
                  <a:srgbClr val="C00000"/>
                </a:solidFill>
              </a:rPr>
              <a:t>Adjustment due to change in Shift</a:t>
            </a:r>
          </a:p>
          <a:p>
            <a:pPr algn="ctr">
              <a:buFont typeface="Arial" pitchFamily="34" charset="0"/>
              <a:buChar char="•"/>
            </a:pPr>
            <a:endParaRPr lang="en-US" sz="1200" b="1" dirty="0" smtClean="0">
              <a:solidFill>
                <a:srgbClr val="C00000"/>
              </a:solidFill>
            </a:endParaRPr>
          </a:p>
        </p:txBody>
      </p:sp>
      <p:sp>
        <p:nvSpPr>
          <p:cNvPr id="46" name="Rounded Rectangle 45"/>
          <p:cNvSpPr/>
          <p:nvPr/>
        </p:nvSpPr>
        <p:spPr>
          <a:xfrm>
            <a:off x="7387026" y="1110344"/>
            <a:ext cx="1778744" cy="139337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Adjusted Timecards goes in Supervisor’s queue followed by BU head approval finally</a:t>
            </a:r>
          </a:p>
        </p:txBody>
      </p:sp>
      <p:sp>
        <p:nvSpPr>
          <p:cNvPr id="47" name="Rounded Rectangle 46"/>
          <p:cNvSpPr/>
          <p:nvPr/>
        </p:nvSpPr>
        <p:spPr>
          <a:xfrm>
            <a:off x="4589399" y="4659085"/>
            <a:ext cx="2170631" cy="144779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00" b="1" u="sng" dirty="0" smtClean="0">
              <a:solidFill>
                <a:srgbClr val="C00000"/>
              </a:solidFill>
            </a:endParaRPr>
          </a:p>
          <a:p>
            <a:pPr algn="ctr"/>
            <a:r>
              <a:rPr lang="en-US" sz="1200" b="1" u="sng" dirty="0" smtClean="0">
                <a:solidFill>
                  <a:srgbClr val="C00000"/>
                </a:solidFill>
              </a:rPr>
              <a:t>Reasons for Adjustments</a:t>
            </a:r>
          </a:p>
          <a:p>
            <a:pPr algn="ctr">
              <a:buFont typeface="Arial" pitchFamily="34" charset="0"/>
              <a:buChar char="•"/>
            </a:pPr>
            <a:r>
              <a:rPr lang="en-US" sz="1200" b="1" dirty="0" smtClean="0">
                <a:solidFill>
                  <a:srgbClr val="C00000"/>
                </a:solidFill>
              </a:rPr>
              <a:t> Adjusting non billable Task against billable Task, billability change.</a:t>
            </a:r>
          </a:p>
          <a:p>
            <a:pPr algn="ctr">
              <a:buFont typeface="Arial" pitchFamily="34" charset="0"/>
              <a:buChar char="•"/>
            </a:pPr>
            <a:r>
              <a:rPr lang="en-US" sz="1200" b="1" dirty="0" smtClean="0">
                <a:solidFill>
                  <a:srgbClr val="C00000"/>
                </a:solidFill>
              </a:rPr>
              <a:t>Adjustment due to change in project Codes</a:t>
            </a:r>
          </a:p>
          <a:p>
            <a:pPr algn="ctr">
              <a:buFont typeface="Arial" pitchFamily="34" charset="0"/>
              <a:buChar char="•"/>
            </a:pPr>
            <a:endParaRPr lang="en-US" sz="1200" b="1" dirty="0" smtClean="0">
              <a:solidFill>
                <a:srgbClr val="C00000"/>
              </a:solidFill>
            </a:endParaRPr>
          </a:p>
        </p:txBody>
      </p:sp>
      <p:sp>
        <p:nvSpPr>
          <p:cNvPr id="48" name="Rounded Rectangle 47"/>
          <p:cNvSpPr/>
          <p:nvPr/>
        </p:nvSpPr>
        <p:spPr>
          <a:xfrm>
            <a:off x="7136655" y="4659086"/>
            <a:ext cx="1778744" cy="139337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Adjusted Timecards goes in Supervisor’s queue for approval finally</a:t>
            </a:r>
          </a:p>
        </p:txBody>
      </p:sp>
      <p:cxnSp>
        <p:nvCxnSpPr>
          <p:cNvPr id="54" name="Elbow Connector 53"/>
          <p:cNvCxnSpPr>
            <a:endCxn id="18" idx="1"/>
          </p:cNvCxnSpPr>
          <p:nvPr/>
        </p:nvCxnSpPr>
        <p:spPr>
          <a:xfrm rot="5400000" flipH="1" flipV="1">
            <a:off x="-26681" y="2296353"/>
            <a:ext cx="1311729" cy="256881"/>
          </a:xfrm>
          <a:prstGeom prst="bentConnector2">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57" name="Elbow Connector 53"/>
          <p:cNvCxnSpPr>
            <a:endCxn id="22" idx="1"/>
          </p:cNvCxnSpPr>
          <p:nvPr/>
        </p:nvCxnSpPr>
        <p:spPr>
          <a:xfrm rot="16200000" flipH="1">
            <a:off x="-102345" y="4386945"/>
            <a:ext cx="1436912" cy="370114"/>
          </a:xfrm>
          <a:prstGeom prst="bentConnector2">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69" name="Right Arrow 68"/>
          <p:cNvSpPr/>
          <p:nvPr/>
        </p:nvSpPr>
        <p:spPr>
          <a:xfrm>
            <a:off x="2122712" y="1730828"/>
            <a:ext cx="272143" cy="141514"/>
          </a:xfrm>
          <a:prstGeom prst="rightArrow">
            <a:avLst/>
          </a:prstGeom>
          <a:solidFill>
            <a:srgbClr val="FF0000"/>
          </a:solidFill>
        </p:spPr>
        <p:txBody>
          <a:bodyPr wrap="square" rtlCol="0" anchor="ctr">
            <a:noAutofit/>
          </a:bodyPr>
          <a:lstStyle/>
          <a:p>
            <a:pPr algn="ctr"/>
            <a:endParaRPr lang="en-US" sz="2000" dirty="0" smtClean="0"/>
          </a:p>
        </p:txBody>
      </p:sp>
      <p:sp>
        <p:nvSpPr>
          <p:cNvPr id="70" name="Right Arrow 69"/>
          <p:cNvSpPr/>
          <p:nvPr/>
        </p:nvSpPr>
        <p:spPr>
          <a:xfrm>
            <a:off x="4223656" y="1741714"/>
            <a:ext cx="272143" cy="141514"/>
          </a:xfrm>
          <a:prstGeom prst="rightArrow">
            <a:avLst/>
          </a:prstGeom>
          <a:solidFill>
            <a:srgbClr val="FF0000"/>
          </a:solidFill>
        </p:spPr>
        <p:txBody>
          <a:bodyPr wrap="square" rtlCol="0" anchor="ctr">
            <a:noAutofit/>
          </a:bodyPr>
          <a:lstStyle/>
          <a:p>
            <a:pPr algn="ctr"/>
            <a:endParaRPr lang="en-US" sz="2000" dirty="0" smtClean="0"/>
          </a:p>
        </p:txBody>
      </p:sp>
      <p:sp>
        <p:nvSpPr>
          <p:cNvPr id="71" name="Right Arrow 70"/>
          <p:cNvSpPr/>
          <p:nvPr/>
        </p:nvSpPr>
        <p:spPr>
          <a:xfrm>
            <a:off x="6966858" y="1741714"/>
            <a:ext cx="402770" cy="152399"/>
          </a:xfrm>
          <a:prstGeom prst="rightArrow">
            <a:avLst/>
          </a:prstGeom>
          <a:solidFill>
            <a:srgbClr val="FF0000"/>
          </a:solidFill>
        </p:spPr>
        <p:txBody>
          <a:bodyPr wrap="square" rtlCol="0" anchor="ctr">
            <a:noAutofit/>
          </a:bodyPr>
          <a:lstStyle/>
          <a:p>
            <a:pPr algn="ctr"/>
            <a:endParaRPr lang="en-US" sz="2000" dirty="0" smtClean="0"/>
          </a:p>
        </p:txBody>
      </p:sp>
      <p:sp>
        <p:nvSpPr>
          <p:cNvPr id="72" name="Right Arrow 71"/>
          <p:cNvSpPr/>
          <p:nvPr/>
        </p:nvSpPr>
        <p:spPr>
          <a:xfrm>
            <a:off x="1992084" y="5268686"/>
            <a:ext cx="272143" cy="141514"/>
          </a:xfrm>
          <a:prstGeom prst="rightArrow">
            <a:avLst/>
          </a:prstGeom>
          <a:solidFill>
            <a:srgbClr val="FF0000"/>
          </a:solidFill>
        </p:spPr>
        <p:txBody>
          <a:bodyPr wrap="square" rtlCol="0" anchor="ctr">
            <a:noAutofit/>
          </a:bodyPr>
          <a:lstStyle/>
          <a:p>
            <a:pPr algn="ctr"/>
            <a:endParaRPr lang="en-US" sz="2000" dirty="0" smtClean="0"/>
          </a:p>
        </p:txBody>
      </p:sp>
      <p:sp>
        <p:nvSpPr>
          <p:cNvPr id="74" name="Right Arrow 73"/>
          <p:cNvSpPr/>
          <p:nvPr/>
        </p:nvSpPr>
        <p:spPr>
          <a:xfrm>
            <a:off x="4256314" y="5290457"/>
            <a:ext cx="326571" cy="141514"/>
          </a:xfrm>
          <a:prstGeom prst="rightArrow">
            <a:avLst/>
          </a:prstGeom>
          <a:solidFill>
            <a:srgbClr val="FF0000"/>
          </a:solidFill>
        </p:spPr>
        <p:txBody>
          <a:bodyPr wrap="square" rtlCol="0" anchor="ctr">
            <a:noAutofit/>
          </a:bodyPr>
          <a:lstStyle/>
          <a:p>
            <a:pPr algn="ctr"/>
            <a:endParaRPr lang="en-US" sz="2000" dirty="0" smtClean="0"/>
          </a:p>
        </p:txBody>
      </p:sp>
      <p:sp>
        <p:nvSpPr>
          <p:cNvPr id="76" name="Right Arrow 75"/>
          <p:cNvSpPr/>
          <p:nvPr/>
        </p:nvSpPr>
        <p:spPr>
          <a:xfrm>
            <a:off x="6770915" y="5323113"/>
            <a:ext cx="348342" cy="195943"/>
          </a:xfrm>
          <a:prstGeom prst="rightArrow">
            <a:avLst/>
          </a:prstGeom>
          <a:solidFill>
            <a:srgbClr val="FF0000"/>
          </a:solidFill>
        </p:spPr>
        <p:txBody>
          <a:bodyPr wrap="square" rtlCol="0" anchor="ctr">
            <a:noAutofit/>
          </a:bodyPr>
          <a:lstStyle/>
          <a:p>
            <a:pPr algn="ctr"/>
            <a:endParaRPr lang="en-US" sz="2000" dirty="0" smtClean="0"/>
          </a:p>
        </p:txBody>
      </p:sp>
      <p:sp>
        <p:nvSpPr>
          <p:cNvPr id="77" name="Rounded Rectangle 76"/>
          <p:cNvSpPr/>
          <p:nvPr/>
        </p:nvSpPr>
        <p:spPr>
          <a:xfrm>
            <a:off x="2155371" y="3167745"/>
            <a:ext cx="6683829" cy="72934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smtClean="0">
                <a:solidFill>
                  <a:srgbClr val="C00000"/>
                </a:solidFill>
              </a:rPr>
              <a:t>Adjustments has to be done in Timecard Adjustment portal – Adjustment Summary Tab</a:t>
            </a:r>
          </a:p>
        </p:txBody>
      </p:sp>
    </p:spTree>
  </p:cSld>
  <p:clrMapOvr>
    <a:masterClrMapping/>
  </p:clrMapOvr>
  <p:transition advClick="0" advTm="3000">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87338"/>
            <a:r>
              <a:rPr lang="en-US" dirty="0" smtClean="0">
                <a:solidFill>
                  <a:schemeClr val="tx1"/>
                </a:solidFill>
              </a:rPr>
              <a:t>Adjustments Types</a:t>
            </a:r>
            <a:endParaRPr lang="en-US" dirty="0">
              <a:solidFill>
                <a:schemeClr val="tx1"/>
              </a:solidFill>
            </a:endParaRPr>
          </a:p>
        </p:txBody>
      </p:sp>
      <p:sp>
        <p:nvSpPr>
          <p:cNvPr id="3" name="Content Placeholder 2"/>
          <p:cNvSpPr>
            <a:spLocks noGrp="1"/>
          </p:cNvSpPr>
          <p:nvPr>
            <p:ph idx="1"/>
          </p:nvPr>
        </p:nvSpPr>
        <p:spPr>
          <a:xfrm>
            <a:off x="0" y="1391151"/>
            <a:ext cx="9906000" cy="4787759"/>
          </a:xfrm>
        </p:spPr>
        <p:txBody>
          <a:bodyPr/>
          <a:lstStyle/>
          <a:p>
            <a:pPr indent="14288">
              <a:buNone/>
            </a:pPr>
            <a:endParaRPr lang="en-US" sz="1600" b="1" u="sng" dirty="0" smtClean="0"/>
          </a:p>
          <a:p>
            <a:pPr indent="14288">
              <a:buNone/>
            </a:pPr>
            <a:r>
              <a:rPr lang="en-US" sz="1600" b="1" u="sng" dirty="0" smtClean="0"/>
              <a:t>Below Adjustments can be cleared only from Adjustment Summary Tab window from Timecard portal</a:t>
            </a:r>
          </a:p>
          <a:p>
            <a:pPr indent="14288">
              <a:buNone/>
            </a:pPr>
            <a:r>
              <a:rPr lang="en-US" sz="1200" b="1" dirty="0" smtClean="0"/>
              <a:t>Link for Adjustment Window:     </a:t>
            </a:r>
            <a:r>
              <a:rPr lang="en-US" sz="1200" b="1" u="sng" dirty="0" smtClean="0">
                <a:solidFill>
                  <a:srgbClr val="FF0000"/>
                </a:solidFill>
              </a:rPr>
              <a:t>http://indiaapps.in.capgemini.com/Aspxpages/Applications.aspx#</a:t>
            </a:r>
          </a:p>
          <a:p>
            <a:pPr indent="14288">
              <a:buNone/>
            </a:pPr>
            <a:endParaRPr lang="en-US" sz="1600" b="1" u="sng" dirty="0" smtClean="0"/>
          </a:p>
          <a:p>
            <a:r>
              <a:rPr lang="en-US" sz="1400" b="1" dirty="0" err="1" smtClean="0">
                <a:latin typeface="+mj-lt"/>
              </a:rPr>
              <a:t>AdjSaved</a:t>
            </a:r>
            <a:r>
              <a:rPr lang="en-US" sz="1400" b="1" dirty="0" smtClean="0">
                <a:latin typeface="+mj-lt"/>
              </a:rPr>
              <a:t>  -</a:t>
            </a:r>
            <a:r>
              <a:rPr lang="en-US" sz="1400" dirty="0" smtClean="0">
                <a:latin typeface="+mj-lt"/>
              </a:rPr>
              <a:t> Timecard adjustment saved by the supervisor, Pending to be submitted by supervisor.</a:t>
            </a:r>
          </a:p>
          <a:p>
            <a:r>
              <a:rPr lang="en-US" sz="1400" b="1" dirty="0" smtClean="0">
                <a:latin typeface="+mj-lt"/>
              </a:rPr>
              <a:t>AdjSubmitted -</a:t>
            </a:r>
            <a:r>
              <a:rPr lang="en-US" sz="1400" dirty="0" smtClean="0">
                <a:latin typeface="+mj-lt"/>
              </a:rPr>
              <a:t>  Timecard adjustment approved by supervisor, Pending with BU Head for approval.</a:t>
            </a:r>
          </a:p>
          <a:p>
            <a:r>
              <a:rPr lang="en-US" sz="1400" dirty="0" smtClean="0">
                <a:latin typeface="+mj-lt"/>
              </a:rPr>
              <a:t> </a:t>
            </a:r>
            <a:r>
              <a:rPr lang="en-US" sz="1400" b="1" dirty="0" err="1" smtClean="0">
                <a:latin typeface="+mj-lt"/>
              </a:rPr>
              <a:t>AdjReturned</a:t>
            </a:r>
            <a:r>
              <a:rPr lang="en-US" sz="1400" b="1" dirty="0" smtClean="0">
                <a:latin typeface="+mj-lt"/>
              </a:rPr>
              <a:t> -</a:t>
            </a:r>
            <a:r>
              <a:rPr lang="en-US" sz="1400" dirty="0" smtClean="0">
                <a:latin typeface="+mj-lt"/>
              </a:rPr>
              <a:t> Timecard adjustment returned by BU Head, need to be submitted by Employee\Supervisor again.</a:t>
            </a:r>
          </a:p>
          <a:p>
            <a:r>
              <a:rPr lang="en-US" sz="1400" b="1" dirty="0" smtClean="0">
                <a:latin typeface="+mj-lt"/>
              </a:rPr>
              <a:t>Emp AdjSubmitted -</a:t>
            </a:r>
            <a:r>
              <a:rPr lang="en-US" sz="1400" dirty="0" smtClean="0">
                <a:latin typeface="+mj-lt"/>
              </a:rPr>
              <a:t> Timecard adjustment submitted by the Employee, Pending with supervisor for approval.</a:t>
            </a:r>
          </a:p>
          <a:p>
            <a:r>
              <a:rPr lang="en-US" sz="1400" b="1" dirty="0" smtClean="0">
                <a:latin typeface="+mj-lt"/>
              </a:rPr>
              <a:t>Emp </a:t>
            </a:r>
            <a:r>
              <a:rPr lang="en-US" sz="1400" b="1" dirty="0" err="1" smtClean="0">
                <a:latin typeface="+mj-lt"/>
              </a:rPr>
              <a:t>AdjSave</a:t>
            </a:r>
            <a:r>
              <a:rPr lang="en-US" sz="1400" b="1" dirty="0" smtClean="0">
                <a:latin typeface="+mj-lt"/>
              </a:rPr>
              <a:t> -</a:t>
            </a:r>
            <a:r>
              <a:rPr lang="en-US" sz="1400" dirty="0" smtClean="0">
                <a:latin typeface="+mj-lt"/>
              </a:rPr>
              <a:t>  Timecard adjustment saved by the Employee, Pending to be submitted by Employee.</a:t>
            </a:r>
          </a:p>
          <a:p>
            <a:r>
              <a:rPr lang="en-US" sz="1400" b="1" dirty="0" smtClean="0">
                <a:latin typeface="+mj-lt"/>
              </a:rPr>
              <a:t>Emp </a:t>
            </a:r>
            <a:r>
              <a:rPr lang="en-US" sz="1400" b="1" dirty="0" err="1" smtClean="0">
                <a:latin typeface="+mj-lt"/>
              </a:rPr>
              <a:t>AdjRejected</a:t>
            </a:r>
            <a:r>
              <a:rPr lang="en-US" sz="1400" b="1" dirty="0" smtClean="0">
                <a:latin typeface="+mj-lt"/>
              </a:rPr>
              <a:t> - </a:t>
            </a:r>
            <a:r>
              <a:rPr lang="en-US" sz="1400" dirty="0" smtClean="0">
                <a:latin typeface="+mj-lt"/>
              </a:rPr>
              <a:t>Timecard adjustment rejected by Supervisor, need to be submitted by Employee again.</a:t>
            </a:r>
          </a:p>
          <a:p>
            <a:pPr indent="14288">
              <a:buNone/>
            </a:pPr>
            <a:endParaRPr lang="en-US" sz="1400" dirty="0"/>
          </a:p>
        </p:txBody>
      </p:sp>
    </p:spTree>
  </p:cSld>
  <p:clrMapOvr>
    <a:masterClrMapping/>
  </p:clrMapOvr>
  <p:transition advClick="0" advTm="3000">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87338"/>
            <a:r>
              <a:rPr lang="en-US" dirty="0" smtClean="0">
                <a:solidFill>
                  <a:schemeClr val="tx1"/>
                </a:solidFill>
              </a:rPr>
              <a:t>Adjustment Process steps</a:t>
            </a:r>
            <a:endParaRPr lang="en-US" dirty="0">
              <a:solidFill>
                <a:schemeClr val="tx1"/>
              </a:solidFill>
            </a:endParaRPr>
          </a:p>
        </p:txBody>
      </p:sp>
      <p:sp>
        <p:nvSpPr>
          <p:cNvPr id="3" name="Content Placeholder 2"/>
          <p:cNvSpPr>
            <a:spLocks noGrp="1"/>
          </p:cNvSpPr>
          <p:nvPr>
            <p:ph idx="1"/>
          </p:nvPr>
        </p:nvSpPr>
        <p:spPr>
          <a:xfrm>
            <a:off x="0" y="1432093"/>
            <a:ext cx="9906000" cy="4787759"/>
          </a:xfrm>
        </p:spPr>
        <p:txBody>
          <a:bodyPr/>
          <a:lstStyle/>
          <a:p>
            <a:r>
              <a:rPr lang="en-US" sz="1600" b="1" u="sng" dirty="0" smtClean="0">
                <a:latin typeface="+mj-lt"/>
              </a:rPr>
              <a:t>Billable Code Adjustments (BT to NBT)</a:t>
            </a:r>
          </a:p>
          <a:p>
            <a:r>
              <a:rPr lang="en-US" sz="1400" dirty="0" smtClean="0">
                <a:latin typeface="+mj-lt"/>
              </a:rPr>
              <a:t>Resources doing adjustments in Timecard portal from Billable code to non billable code falls under above category. Any adjustments done by resources due to reasons mention in previous slide goes to Supervisor’s queue. On weekly basis respective RMG Team consolidates the reason for adjustments and share the same with BU head (</a:t>
            </a:r>
            <a:r>
              <a:rPr lang="en-US" sz="1400" b="1" dirty="0" smtClean="0">
                <a:latin typeface="+mj-lt"/>
              </a:rPr>
              <a:t>Clifton Menezes</a:t>
            </a:r>
            <a:r>
              <a:rPr lang="en-US" sz="1400" dirty="0" smtClean="0">
                <a:latin typeface="+mj-lt"/>
              </a:rPr>
              <a:t>) for approval. </a:t>
            </a:r>
          </a:p>
          <a:p>
            <a:r>
              <a:rPr lang="en-US" sz="1400" dirty="0" smtClean="0">
                <a:latin typeface="+mj-lt"/>
              </a:rPr>
              <a:t>Link to follow for checking Adjustments Timecards: </a:t>
            </a:r>
            <a:r>
              <a:rPr lang="en-US" sz="1400" b="1" u="sng" dirty="0" smtClean="0">
                <a:solidFill>
                  <a:srgbClr val="FF0000"/>
                </a:solidFill>
                <a:latin typeface="+mj-lt"/>
                <a:hlinkClick r:id="rId2"/>
              </a:rPr>
              <a:t>http://talent.capgemini.com/in/</a:t>
            </a:r>
            <a:endParaRPr lang="en-US" sz="1400" b="1" u="sng" dirty="0" smtClean="0">
              <a:solidFill>
                <a:srgbClr val="FF0000"/>
              </a:solidFill>
              <a:latin typeface="+mj-lt"/>
            </a:endParaRPr>
          </a:p>
          <a:p>
            <a:endParaRPr lang="en-US" sz="1400" b="1" u="sng" dirty="0" smtClean="0">
              <a:solidFill>
                <a:srgbClr val="FF0000"/>
              </a:solidFill>
              <a:latin typeface="+mj-lt"/>
            </a:endParaRPr>
          </a:p>
          <a:p>
            <a:endParaRPr lang="en-US" sz="1400" b="1" u="sng" dirty="0" smtClean="0">
              <a:solidFill>
                <a:srgbClr val="FF0000"/>
              </a:solidFill>
              <a:latin typeface="+mj-lt"/>
            </a:endParaRPr>
          </a:p>
          <a:p>
            <a:pPr>
              <a:buNone/>
            </a:pPr>
            <a:endParaRPr lang="en-US" sz="1400" dirty="0" smtClean="0">
              <a:latin typeface="+mj-lt"/>
            </a:endParaRPr>
          </a:p>
        </p:txBody>
      </p:sp>
      <p:pic>
        <p:nvPicPr>
          <p:cNvPr id="4" name="Picture 3"/>
          <p:cNvPicPr/>
          <p:nvPr/>
        </p:nvPicPr>
        <p:blipFill>
          <a:blip r:embed="rId3" cstate="print"/>
          <a:srcRect t="12315" r="9736" b="35468"/>
          <a:stretch>
            <a:fillRect/>
          </a:stretch>
        </p:blipFill>
        <p:spPr bwMode="auto">
          <a:xfrm>
            <a:off x="1447209" y="3296193"/>
            <a:ext cx="6477590" cy="2582092"/>
          </a:xfrm>
          <a:prstGeom prst="rect">
            <a:avLst/>
          </a:prstGeom>
          <a:noFill/>
          <a:ln w="9525">
            <a:noFill/>
            <a:miter lim="800000"/>
            <a:headEnd/>
            <a:tailEnd/>
          </a:ln>
        </p:spPr>
      </p:pic>
    </p:spTree>
  </p:cSld>
  <p:clrMapOvr>
    <a:masterClrMapping/>
  </p:clrMapOvr>
  <p:transition advClick="0" advTm="3000">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indent="341313"/>
            <a:r>
              <a:rPr lang="en-US" dirty="0" smtClean="0">
                <a:solidFill>
                  <a:schemeClr val="tx1"/>
                </a:solidFill>
              </a:rPr>
              <a:t>Adjustment Process </a:t>
            </a:r>
            <a:r>
              <a:rPr lang="en-US" dirty="0" err="1" smtClean="0">
                <a:solidFill>
                  <a:schemeClr val="tx1"/>
                </a:solidFill>
              </a:rPr>
              <a:t>contd</a:t>
            </a:r>
            <a:r>
              <a:rPr lang="en-US" dirty="0" smtClean="0">
                <a:solidFill>
                  <a:schemeClr val="tx1"/>
                </a:solidFill>
              </a:rPr>
              <a:t>….</a:t>
            </a:r>
            <a:endParaRPr lang="en-US" dirty="0">
              <a:solidFill>
                <a:schemeClr val="tx1"/>
              </a:solidFill>
            </a:endParaRPr>
          </a:p>
        </p:txBody>
      </p:sp>
      <p:sp>
        <p:nvSpPr>
          <p:cNvPr id="3" name="Content Placeholder 2"/>
          <p:cNvSpPr>
            <a:spLocks noGrp="1"/>
          </p:cNvSpPr>
          <p:nvPr>
            <p:ph idx="1"/>
          </p:nvPr>
        </p:nvSpPr>
        <p:spPr>
          <a:xfrm>
            <a:off x="0" y="1436914"/>
            <a:ext cx="9906000" cy="4943950"/>
          </a:xfrm>
        </p:spPr>
        <p:txBody>
          <a:bodyPr/>
          <a:lstStyle/>
          <a:p>
            <a:pPr marL="463550" indent="-231775">
              <a:buNone/>
            </a:pPr>
            <a:r>
              <a:rPr lang="en-US" sz="1400" dirty="0" smtClean="0">
                <a:latin typeface="+mj-lt"/>
              </a:rPr>
              <a:t>    In adjustment Summary Tab adjustments done by resources gets approved in the system once the consolidated  reasons list has been shared with them.</a:t>
            </a:r>
          </a:p>
          <a:p>
            <a:pPr marL="463550" indent="-231775">
              <a:buNone/>
            </a:pPr>
            <a:r>
              <a:rPr lang="en-US" sz="1400" b="1" u="sng" dirty="0" smtClean="0"/>
              <a:t>Non Billable Code Adjustments (NBT to BT)</a:t>
            </a:r>
          </a:p>
          <a:p>
            <a:pPr marL="463550" indent="-231775"/>
            <a:r>
              <a:rPr lang="en-US" sz="1400" dirty="0" smtClean="0"/>
              <a:t>Resources doing adjustments in Timecard portal from non billable code to billable code falls under above category. Any adjustments done by resources due to reasons mention in previous slide goes to Supervisor’s queue. In this case mostly </a:t>
            </a:r>
            <a:r>
              <a:rPr lang="en-US" sz="1400" b="1" dirty="0" err="1" smtClean="0">
                <a:solidFill>
                  <a:srgbClr val="FF0000"/>
                </a:solidFill>
              </a:rPr>
              <a:t>EmpAdjSubmitted</a:t>
            </a:r>
            <a:r>
              <a:rPr lang="en-US" sz="1400" b="1" dirty="0" smtClean="0">
                <a:solidFill>
                  <a:srgbClr val="FF0000"/>
                </a:solidFill>
              </a:rPr>
              <a:t> </a:t>
            </a:r>
            <a:r>
              <a:rPr lang="en-US" sz="1400" dirty="0" smtClean="0"/>
              <a:t>is reflecting in timecard portal. Also supervisor has to validate the Period &amp; weekending for which he approves timecard along with updating comments.</a:t>
            </a:r>
          </a:p>
          <a:p>
            <a:pPr marL="463550" indent="-231775"/>
            <a:endParaRPr lang="en-US" sz="1400" dirty="0" smtClean="0"/>
          </a:p>
          <a:p>
            <a:pPr marL="463550" indent="-231775">
              <a:buNone/>
            </a:pPr>
            <a:endParaRPr lang="en-US" sz="1400" dirty="0" smtClean="0"/>
          </a:p>
          <a:p>
            <a:pPr marL="463550" indent="-231775">
              <a:buNone/>
            </a:pPr>
            <a:endParaRPr lang="en-US" sz="1400" dirty="0" smtClean="0">
              <a:latin typeface="+mj-lt"/>
            </a:endParaRPr>
          </a:p>
          <a:p>
            <a:pPr marL="463550" indent="-231775">
              <a:buNone/>
            </a:pPr>
            <a:endParaRPr lang="en-US" sz="1400" dirty="0">
              <a:latin typeface="+mj-lt"/>
            </a:endParaRPr>
          </a:p>
        </p:txBody>
      </p:sp>
      <p:sp>
        <p:nvSpPr>
          <p:cNvPr id="5" name="Oval 4"/>
          <p:cNvSpPr/>
          <p:nvPr/>
        </p:nvSpPr>
        <p:spPr>
          <a:xfrm>
            <a:off x="3951514" y="4680857"/>
            <a:ext cx="740229" cy="272143"/>
          </a:xfrm>
          <a:prstGeom prst="ellipse">
            <a:avLst/>
          </a:prstGeom>
        </p:spPr>
        <p:txBody>
          <a:bodyPr wrap="square" rtlCol="0" anchor="ctr">
            <a:noAutofit/>
          </a:bodyPr>
          <a:lstStyle/>
          <a:p>
            <a:pPr algn="ctr"/>
            <a:endParaRPr lang="en-US" sz="2000" dirty="0" smtClean="0"/>
          </a:p>
        </p:txBody>
      </p:sp>
      <p:sp>
        <p:nvSpPr>
          <p:cNvPr id="6" name="Oval 5"/>
          <p:cNvSpPr/>
          <p:nvPr/>
        </p:nvSpPr>
        <p:spPr>
          <a:xfrm>
            <a:off x="4093029" y="4974771"/>
            <a:ext cx="838200" cy="283029"/>
          </a:xfrm>
          <a:prstGeom prst="ellipse">
            <a:avLst/>
          </a:prstGeom>
        </p:spPr>
        <p:txBody>
          <a:bodyPr wrap="square" rtlCol="0" anchor="ctr">
            <a:noAutofit/>
          </a:bodyPr>
          <a:lstStyle/>
          <a:p>
            <a:pPr algn="ctr"/>
            <a:endParaRPr lang="en-US" sz="2000" dirty="0" smtClean="0"/>
          </a:p>
        </p:txBody>
      </p:sp>
      <p:pic>
        <p:nvPicPr>
          <p:cNvPr id="157699" name="Picture 3"/>
          <p:cNvPicPr>
            <a:picLocks noChangeAspect="1" noChangeArrowheads="1"/>
          </p:cNvPicPr>
          <p:nvPr/>
        </p:nvPicPr>
        <p:blipFill>
          <a:blip r:embed="rId2" cstate="print"/>
          <a:srcRect/>
          <a:stretch>
            <a:fillRect/>
          </a:stretch>
        </p:blipFill>
        <p:spPr bwMode="auto">
          <a:xfrm>
            <a:off x="304800" y="3328988"/>
            <a:ext cx="9396547" cy="2767012"/>
          </a:xfrm>
          <a:prstGeom prst="rect">
            <a:avLst/>
          </a:prstGeom>
          <a:noFill/>
          <a:ln w="9525">
            <a:noFill/>
            <a:miter lim="800000"/>
            <a:headEnd/>
            <a:tailEnd/>
          </a:ln>
        </p:spPr>
      </p:pic>
    </p:spTree>
  </p:cSld>
  <p:clrMapOvr>
    <a:masterClrMapping/>
  </p:clrMapOvr>
  <p:transition advClick="0" advTm="3000">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 Resigned &amp; Abscondee Timecards</a:t>
            </a:r>
          </a:p>
        </p:txBody>
      </p:sp>
      <p:sp>
        <p:nvSpPr>
          <p:cNvPr id="3" name="Content Placeholder 2"/>
          <p:cNvSpPr>
            <a:spLocks noGrp="1"/>
          </p:cNvSpPr>
          <p:nvPr>
            <p:ph idx="1"/>
          </p:nvPr>
        </p:nvSpPr>
        <p:spPr>
          <a:xfrm>
            <a:off x="0" y="1447801"/>
            <a:ext cx="9906000" cy="4922178"/>
          </a:xfrm>
        </p:spPr>
        <p:txBody>
          <a:bodyPr/>
          <a:lstStyle/>
          <a:p>
            <a:r>
              <a:rPr lang="en-US" sz="1400" dirty="0" smtClean="0">
                <a:latin typeface="+mj-lt"/>
              </a:rPr>
              <a:t>Timecard for resigned &amp; Abscondee cases can be closed by following below steps. We need to share the template with our respective finance BU controller in below format. </a:t>
            </a:r>
            <a:r>
              <a:rPr lang="en-US" sz="1400" dirty="0" smtClean="0"/>
              <a:t>After updating the details in above format, we have to raise                         Ticket in India Service Desk under category shown</a:t>
            </a:r>
          </a:p>
          <a:p>
            <a:r>
              <a:rPr lang="en-US" sz="1400" dirty="0" smtClean="0">
                <a:latin typeface="+mj-lt"/>
              </a:rPr>
              <a:t>                                                                                               </a:t>
            </a:r>
          </a:p>
        </p:txBody>
      </p:sp>
      <p:pic>
        <p:nvPicPr>
          <p:cNvPr id="4" name="Picture 3"/>
          <p:cNvPicPr/>
          <p:nvPr/>
        </p:nvPicPr>
        <p:blipFill>
          <a:blip r:embed="rId2" cstate="print"/>
          <a:srcRect l="17875" t="12073" r="17930" b="12301"/>
          <a:stretch>
            <a:fillRect/>
          </a:stretch>
        </p:blipFill>
        <p:spPr bwMode="auto">
          <a:xfrm>
            <a:off x="4615543" y="3187337"/>
            <a:ext cx="5083628" cy="3115491"/>
          </a:xfrm>
          <a:prstGeom prst="rect">
            <a:avLst/>
          </a:prstGeom>
          <a:noFill/>
          <a:ln w="9525">
            <a:noFill/>
            <a:miter lim="800000"/>
            <a:headEnd/>
            <a:tailEnd/>
          </a:ln>
        </p:spPr>
      </p:pic>
      <p:pic>
        <p:nvPicPr>
          <p:cNvPr id="5" name="Picture 4"/>
          <p:cNvPicPr/>
          <p:nvPr/>
        </p:nvPicPr>
        <p:blipFill>
          <a:blip r:embed="rId3" cstate="print"/>
          <a:srcRect l="1858" t="24829" r="29461" b="66287"/>
          <a:stretch>
            <a:fillRect/>
          </a:stretch>
        </p:blipFill>
        <p:spPr bwMode="auto">
          <a:xfrm>
            <a:off x="261257" y="2268037"/>
            <a:ext cx="4876800" cy="867048"/>
          </a:xfrm>
          <a:prstGeom prst="rect">
            <a:avLst/>
          </a:prstGeom>
          <a:noFill/>
          <a:ln w="9525">
            <a:noFill/>
            <a:miter lim="800000"/>
            <a:headEnd/>
            <a:tailEnd/>
          </a:ln>
        </p:spPr>
      </p:pic>
    </p:spTree>
  </p:cSld>
  <p:clrMapOvr>
    <a:masterClrMapping/>
  </p:clrMapOvr>
  <p:transition advClick="0" advTm="3000">
    <p:dissolv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heme/theme1.xml><?xml version="1.0" encoding="utf-8"?>
<a:theme xmlns:a="http://schemas.openxmlformats.org/drawingml/2006/main" name="ppt_Template_Capgemini">
  <a:themeElements>
    <a:clrScheme name="CG - new VI">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F1C63"/>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nchor="ctr">
        <a:noAutofit/>
      </a:bodyPr>
      <a:lstStyle>
        <a:defPPr>
          <a:defRPr sz="2000" dirty="0" smtClean="0"/>
        </a:defPPr>
      </a:lst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theme>
</file>

<file path=ppt/theme/theme2.xml><?xml version="1.0" encoding="utf-8"?>
<a:theme xmlns:a="http://schemas.openxmlformats.org/drawingml/2006/main" name="Closing slides">
  <a:themeElements>
    <a:clrScheme name="CG - new VI">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G - new VI">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ppt_Template_Capgemini</Template>
  <TotalTime>15243</TotalTime>
  <Words>797</Words>
  <Application>Microsoft Office PowerPoint</Application>
  <PresentationFormat>A4 Paper (210x297 mm)</PresentationFormat>
  <Paragraphs>84</Paragraphs>
  <Slides>11</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15" baseType="lpstr">
      <vt:lpstr>ppt_Template_Capgemini</vt:lpstr>
      <vt:lpstr>Closing slides</vt:lpstr>
      <vt:lpstr>Section break</vt:lpstr>
      <vt:lpstr>think-cell Slide</vt:lpstr>
      <vt:lpstr>Timecard &amp; Adjustments Process </vt:lpstr>
      <vt:lpstr>Content</vt:lpstr>
      <vt:lpstr> Timesheet Submission, proxy &amp; follow-up process</vt:lpstr>
      <vt:lpstr>Continued…</vt:lpstr>
      <vt:lpstr>PowerPoint Presentation</vt:lpstr>
      <vt:lpstr>Adjustments Types</vt:lpstr>
      <vt:lpstr>Adjustment Process steps</vt:lpstr>
      <vt:lpstr>Adjustment Process contd….</vt:lpstr>
      <vt:lpstr> Resigned &amp; Abscondee Timecards</vt:lpstr>
      <vt:lpstr>Key points to consider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subhchak</dc:creator>
  <cp:lastModifiedBy>Sampath Piriya</cp:lastModifiedBy>
  <cp:revision>513</cp:revision>
  <dcterms:created xsi:type="dcterms:W3CDTF">2012-08-11T15:07:32Z</dcterms:created>
  <dcterms:modified xsi:type="dcterms:W3CDTF">2017-08-23T11:10:18Z</dcterms:modified>
</cp:coreProperties>
</file>